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59" r:id="rId5"/>
    <p:sldId id="273" r:id="rId6"/>
    <p:sldId id="276" r:id="rId7"/>
    <p:sldId id="268" r:id="rId8"/>
    <p:sldId id="269" r:id="rId9"/>
    <p:sldId id="260" r:id="rId10"/>
    <p:sldId id="261" r:id="rId11"/>
    <p:sldId id="270" r:id="rId12"/>
    <p:sldId id="271" r:id="rId13"/>
    <p:sldId id="263" r:id="rId14"/>
    <p:sldId id="266" r:id="rId15"/>
    <p:sldId id="264" r:id="rId16"/>
    <p:sldId id="265" r:id="rId17"/>
    <p:sldId id="274" r:id="rId18"/>
    <p:sldId id="275" r:id="rId19"/>
    <p:sldId id="272" r:id="rId20"/>
    <p:sldId id="26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090D4-52B9-F2E5-D7D2-F74C94E8A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BA26F4-026A-5AAE-EA9E-577A3BD4E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FD5CC-9F9C-5F1B-06F8-D405BF1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FF7A4-A19C-6A5A-90A5-D140E2E8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F6418-0685-45E9-35BF-CF422825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ABE7C-F510-77E8-573E-359E85D6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42E061-AC67-9127-CBF2-ED070AB3A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3C80CE-3DD6-D3F7-DDB6-6FC21595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5BFCD-60D8-DE1D-11C8-CDE91743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D278F-1509-5A18-5224-E7E0A5C6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9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35F656-86C5-231C-6CDF-C8167E526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4A5BA6-63FA-7C1F-47A0-12DBE0C5B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784A6-6256-FCFD-F2F7-B802BE43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21531-51A8-D598-C2DE-59862522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9E719-D8C0-3541-D8BB-E9E0263E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5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F8AEB-15F4-1009-197E-08361C6F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3BD10-4724-76C8-86A6-22446DE5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3A53E-B66A-4FE2-3B41-2A1FA842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C2CCD-5611-84FB-6CCF-61259F2E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8CC25-E7C1-3274-1762-005216F9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9D8D9-C2B1-DEE0-7CAE-965FF0D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054E95-6AE8-CCD5-6BF8-8AAB33690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F0FB3-2B05-9E1C-E05D-0B78B8CF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5BE37-67F1-850B-6439-EE135B48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C8183-A906-90CC-605A-622E16C4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5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B1C69-9FCA-6BD2-C737-C5426956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25863-9EE7-3238-2112-DC2D51236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92251-FF80-D692-4183-FBCF79C0F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4ABC15-C99D-E564-28BF-61EE9EC6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4B974-031E-C166-657B-F24795A6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F73F6C-134A-E89D-B73F-7A895375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1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CC818-8343-B7D9-7A0C-447AB7CD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7BDD6-1314-7B6A-E79B-74CF105B5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8F6488-8372-AEF8-8E03-F591699F5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3E5F6-A14F-73D7-2702-358BD27C6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E1C4D-A833-2CCB-C92F-3FCD5BE9F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E01CFB-2590-D4AF-3C70-9B853245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51F3DD-2A35-6082-B72E-8BD05568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66ADD1-07FC-8A91-FD25-4DF60C64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B10D1-CE37-2DB6-0DDA-33A97982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F5C3E4-FD53-C5F3-2DDA-50E2EB22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116C1-D50A-0591-E163-8EBCF53D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58258B-93BD-2FE7-7DF4-EB9513F5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19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E2C89C-0B83-1E67-EC42-5017441F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CCC929-2EE6-D7E8-8CA7-507737A4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56A9AC-4964-9C59-43B1-92239150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3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E0F24-CD6D-2C73-122E-05E9B511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B6CA1-D47E-E28A-DDB1-983EB8B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8F1E9-4F7B-2BE9-E155-836666A00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C569E9-A117-040F-BEDB-468A1A9C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5B7659-3DDC-DBF1-EAB5-9282A645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548E4D-3999-E8EC-F2D6-7D4CD251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9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70CB-9EA3-EB26-5C4D-145BCF02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63123-12DB-AD8A-3BCA-ED1995D40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CFB054-E550-A1A6-3D7A-FABEE03D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950A9-4844-9182-E32C-9B661A5D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CC9E6-DE93-F800-76F6-6FFECD85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9C03E-BB64-C595-89EA-21CBE409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9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41B482-39EA-5493-65FE-CE54D026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EEA9D-80EE-0710-2BD5-7D26B891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85A04-FC85-9109-2D4B-E44D379F0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B66E3-3C7B-4013-BBB1-5B941D832D3D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97D08-A3A5-D42A-38D3-8015ED6FD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5962A-356A-FE0B-8D67-09AF92CD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B2313-EBE4-4E09-887F-C3AE091BE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9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ko.ittrip.xyz/c/linux-kernel-module-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ittrip.xyz/c/linux-kernel-module-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ko.ittrip.xyz/c/linux-kernel-module-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ittrip.xyz/c/linux-kernel-module-c" TargetMode="External"/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gpt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dogfootbirdfoot/SocketProgramm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8E07A-E7BA-336D-71FB-FD4DF376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62354"/>
            <a:ext cx="9144000" cy="2387600"/>
          </a:xfrm>
        </p:spPr>
        <p:txBody>
          <a:bodyPr/>
          <a:lstStyle/>
          <a:p>
            <a:r>
              <a:rPr lang="en-US" altLang="ko-KR" dirty="0"/>
              <a:t>OJT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800" dirty="0"/>
              <a:t>1, 2</a:t>
            </a:r>
            <a:r>
              <a:rPr lang="ko-KR" altLang="en-US" sz="2800" dirty="0"/>
              <a:t>주차</a:t>
            </a:r>
            <a:r>
              <a:rPr lang="en-US" altLang="ko-KR" sz="2800" dirty="0"/>
              <a:t>: SSW part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12557-8A9B-0FC5-5F05-AF0199835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9544" y="5095646"/>
            <a:ext cx="1996911" cy="1134769"/>
          </a:xfrm>
        </p:spPr>
        <p:txBody>
          <a:bodyPr/>
          <a:lstStyle/>
          <a:p>
            <a:pPr algn="r"/>
            <a:r>
              <a:rPr lang="en-US" altLang="ko-KR" dirty="0"/>
              <a:t>2025.12.12</a:t>
            </a:r>
          </a:p>
          <a:p>
            <a:pPr algn="r"/>
            <a:r>
              <a:rPr lang="ko-KR" altLang="en-US" dirty="0" err="1"/>
              <a:t>서윤철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3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8FE8-C4FA-63AE-B002-3E2C4B82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6EA8A6-8CC5-E5D3-AAF3-7454193FF4E1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0403C4-1CF0-26E5-227B-09CC7E36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07" y="1734112"/>
            <a:ext cx="912551" cy="5123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9AD41E-CE63-D002-DE60-9B2CAD60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44" y="1736545"/>
            <a:ext cx="737418" cy="51214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6DCE6E-5782-A9C0-04F4-BA87A3FE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27" y="1766806"/>
            <a:ext cx="5464199" cy="50911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5F275D-EA2A-AB2F-039E-B077BF633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663" y="3956521"/>
            <a:ext cx="3696362" cy="19250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594AFD-3CC2-304E-346A-C7D7221EFBB2}"/>
              </a:ext>
            </a:extLst>
          </p:cNvPr>
          <p:cNvSpPr txBox="1"/>
          <p:nvPr/>
        </p:nvSpPr>
        <p:spPr>
          <a:xfrm>
            <a:off x="7273653" y="1385912"/>
            <a:ext cx="147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FA2DB5-54E4-45E4-D60D-E5F1167CE95D}"/>
              </a:ext>
            </a:extLst>
          </p:cNvPr>
          <p:cNvSpPr txBox="1"/>
          <p:nvPr/>
        </p:nvSpPr>
        <p:spPr>
          <a:xfrm>
            <a:off x="908261" y="924247"/>
            <a:ext cx="235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1:N </a:t>
            </a:r>
            <a:r>
              <a:rPr lang="ko-KR" altLang="en-US" sz="3600" dirty="0"/>
              <a:t>채팅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9AD9AD-E5EE-87A1-65D0-CF663A61A065}"/>
              </a:ext>
            </a:extLst>
          </p:cNvPr>
          <p:cNvSpPr txBox="1"/>
          <p:nvPr/>
        </p:nvSpPr>
        <p:spPr>
          <a:xfrm>
            <a:off x="3615665" y="1397474"/>
            <a:ext cx="64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서버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C7254F-D7E6-8F8E-C202-E9913F411A5C}"/>
              </a:ext>
            </a:extLst>
          </p:cNvPr>
          <p:cNvSpPr txBox="1"/>
          <p:nvPr/>
        </p:nvSpPr>
        <p:spPr>
          <a:xfrm>
            <a:off x="9225513" y="1385912"/>
            <a:ext cx="147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D20DBD-F450-44D7-6E2F-AFCBCC820DE5}"/>
              </a:ext>
            </a:extLst>
          </p:cNvPr>
          <p:cNvSpPr/>
          <p:nvPr/>
        </p:nvSpPr>
        <p:spPr>
          <a:xfrm>
            <a:off x="8406808" y="0"/>
            <a:ext cx="3785191" cy="97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동일 </a:t>
            </a:r>
            <a:r>
              <a:rPr lang="en-US" altLang="ko-KR" dirty="0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환경</a:t>
            </a:r>
            <a:r>
              <a:rPr lang="en-US" altLang="ko-KR" dirty="0"/>
              <a:t>(192.168.2.28:9000)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8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53C7-2D47-9C75-4C53-553E0AA6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BE44E1-3E83-67AB-53C5-7A0962BEFFEB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0742-9633-9838-55DA-81C2B71D34BA}"/>
              </a:ext>
            </a:extLst>
          </p:cNvPr>
          <p:cNvSpPr txBox="1"/>
          <p:nvPr/>
        </p:nvSpPr>
        <p:spPr>
          <a:xfrm>
            <a:off x="908261" y="924247"/>
            <a:ext cx="488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54F5F-8554-5DB0-6146-0F218B31EE1B}"/>
              </a:ext>
            </a:extLst>
          </p:cNvPr>
          <p:cNvSpPr txBox="1"/>
          <p:nvPr/>
        </p:nvSpPr>
        <p:spPr>
          <a:xfrm>
            <a:off x="908261" y="6078022"/>
            <a:ext cx="488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보드 시간 조정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23DDB1-8AC7-9471-08BC-A131FD96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212" y="6048366"/>
            <a:ext cx="4087515" cy="7056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D3388A-DBED-EE7D-790B-07691728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50" y="678969"/>
            <a:ext cx="7150845" cy="1136885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7972384-504D-5523-CEF4-BBF6AEA66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13053"/>
              </p:ext>
            </p:extLst>
          </p:nvPr>
        </p:nvGraphicFramePr>
        <p:xfrm>
          <a:off x="77254" y="2111643"/>
          <a:ext cx="12052755" cy="3771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0178">
                  <a:extLst>
                    <a:ext uri="{9D8B030D-6E8A-4147-A177-3AD203B41FA5}">
                      <a16:colId xmlns:a16="http://schemas.microsoft.com/office/drawing/2014/main" val="717246146"/>
                    </a:ext>
                  </a:extLst>
                </a:gridCol>
                <a:gridCol w="3378630">
                  <a:extLst>
                    <a:ext uri="{9D8B030D-6E8A-4147-A177-3AD203B41FA5}">
                      <a16:colId xmlns:a16="http://schemas.microsoft.com/office/drawing/2014/main" val="4077877735"/>
                    </a:ext>
                  </a:extLst>
                </a:gridCol>
                <a:gridCol w="3543947">
                  <a:extLst>
                    <a:ext uri="{9D8B030D-6E8A-4147-A177-3AD203B41FA5}">
                      <a16:colId xmlns:a16="http://schemas.microsoft.com/office/drawing/2014/main" val="2788365464"/>
                    </a:ext>
                  </a:extLst>
                </a:gridCol>
              </a:tblGrid>
              <a:tr h="430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server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client[0]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client[1]</a:t>
                      </a:r>
                      <a:endParaRPr lang="ko-KR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1540"/>
                  </a:ext>
                </a:extLst>
              </a:tr>
              <a:tr h="33413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82234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E360BA88-384B-54FB-0462-EC67D05D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0" y="3268815"/>
            <a:ext cx="5053663" cy="166253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106BE07-EB69-13D2-2CF8-58594A0C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86" y="2599560"/>
            <a:ext cx="3291864" cy="323805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B68DF8C-C86C-061D-FE70-2EF1A20A8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29" y="2594640"/>
            <a:ext cx="3480784" cy="323805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146BA8-B9F6-383A-9AE2-8867969FA735}"/>
              </a:ext>
            </a:extLst>
          </p:cNvPr>
          <p:cNvSpPr/>
          <p:nvPr/>
        </p:nvSpPr>
        <p:spPr>
          <a:xfrm>
            <a:off x="9856922" y="0"/>
            <a:ext cx="2335078" cy="1020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PC IP: 192.168.2.28</a:t>
            </a:r>
          </a:p>
          <a:p>
            <a:pPr algn="r"/>
            <a:r>
              <a:rPr lang="ko-KR" altLang="en-US" dirty="0"/>
              <a:t>보드 </a:t>
            </a:r>
            <a:r>
              <a:rPr lang="en-US" altLang="ko-KR" dirty="0"/>
              <a:t>IP: 192.168.2.77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3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B8BAB-0746-7389-FA60-DA68C38F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4F0F7F-E5F8-5A46-F75C-EC65F15C185D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DD5F5-D519-004F-B100-4387CC998C95}"/>
              </a:ext>
            </a:extLst>
          </p:cNvPr>
          <p:cNvSpPr txBox="1"/>
          <p:nvPr/>
        </p:nvSpPr>
        <p:spPr>
          <a:xfrm>
            <a:off x="8024565" y="0"/>
            <a:ext cx="41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결과 영상</a:t>
            </a:r>
            <a:r>
              <a:rPr lang="en-US" altLang="ko-KR" sz="3600" dirty="0"/>
              <a:t>(1:3 </a:t>
            </a:r>
            <a:r>
              <a:rPr lang="ko-KR" altLang="en-US" sz="3600" dirty="0"/>
              <a:t>채팅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5" name="chatting_sys">
            <a:hlinkClick r:id="" action="ppaction://media"/>
            <a:extLst>
              <a:ext uri="{FF2B5EF4-FFF2-40B4-BE49-F238E27FC236}">
                <a16:creationId xmlns:a16="http://schemas.microsoft.com/office/drawing/2014/main" id="{52CBCAA6-9E71-28A2-01EB-2E33E7A08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621" y="646331"/>
            <a:ext cx="10050651" cy="56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0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51FDD-16CC-81C3-5910-73395D89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CF746E3-B509-0915-7C8C-449562660D16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07E38-6483-8DEA-B194-DA0C84C29838}"/>
              </a:ext>
            </a:extLst>
          </p:cNvPr>
          <p:cNvSpPr txBox="1"/>
          <p:nvPr/>
        </p:nvSpPr>
        <p:spPr>
          <a:xfrm>
            <a:off x="920101" y="1383280"/>
            <a:ext cx="765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커널 모듈</a:t>
            </a:r>
            <a:r>
              <a:rPr lang="en-US" altLang="ko-KR" sz="3600" dirty="0"/>
              <a:t>(.ko)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latin typeface="맑은 고딕 (본문)"/>
              </a:rPr>
              <a:t>프로그램이지만 사용자 공간이 아닌 </a:t>
            </a:r>
            <a:r>
              <a:rPr lang="ko-KR" altLang="en-US" dirty="0">
                <a:effectLst/>
                <a:latin typeface="맑은 고딕 (본문)"/>
              </a:rPr>
              <a:t>커널 공간에서 실행되는 코드</a:t>
            </a:r>
            <a:endParaRPr lang="ko-KR" altLang="en-US" dirty="0">
              <a:latin typeface="맑은 고딕 (본문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1062-FC02-F28D-9ABB-588F57A74F89}"/>
              </a:ext>
            </a:extLst>
          </p:cNvPr>
          <p:cNvSpPr txBox="1"/>
          <p:nvPr/>
        </p:nvSpPr>
        <p:spPr>
          <a:xfrm>
            <a:off x="920101" y="3216249"/>
            <a:ext cx="10013954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/>
              <a:t>커널 모듈을 사용하는 이유</a:t>
            </a:r>
            <a:endParaRPr lang="en-US" altLang="ko-KR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FABBF-85A9-878A-3F2F-C26A483DA8C5}"/>
              </a:ext>
            </a:extLst>
          </p:cNvPr>
          <p:cNvSpPr txBox="1"/>
          <p:nvPr/>
        </p:nvSpPr>
        <p:spPr>
          <a:xfrm>
            <a:off x="1399953" y="4189432"/>
            <a:ext cx="1001395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하드웨어에 직접 접근할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커널 공간에서 동작하기 때문에 빠르다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 (본문)"/>
              </a:rPr>
              <a:t>3. </a:t>
            </a:r>
            <a:r>
              <a:rPr lang="ko-KR" altLang="en-US" dirty="0">
                <a:latin typeface="맑은 고딕 (본문)"/>
              </a:rPr>
              <a:t>커널 전체를 다시 컴파일하거나 재부팅 하지 않고도 기능을 추가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ko-KR" altLang="en-US" dirty="0">
                <a:latin typeface="맑은 고딕 (본문)"/>
              </a:rPr>
              <a:t>및 삭제할 수 있다</a:t>
            </a:r>
            <a:r>
              <a:rPr lang="en-US" altLang="ko-KR" dirty="0">
                <a:latin typeface="맑은 고딕 (본문)"/>
              </a:rPr>
              <a:t>.</a:t>
            </a:r>
            <a:endParaRPr lang="ko-KR" altLang="en-US" dirty="0">
              <a:latin typeface="맑은 고딕 (본문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3AC67-F985-2ED4-353B-2E3915E1DD75}"/>
              </a:ext>
            </a:extLst>
          </p:cNvPr>
          <p:cNvSpPr txBox="1"/>
          <p:nvPr/>
        </p:nvSpPr>
        <p:spPr>
          <a:xfrm>
            <a:off x="6717959" y="6557972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98FCC-7B50-7AC3-3EC1-6A4360EDDD56}"/>
              </a:ext>
            </a:extLst>
          </p:cNvPr>
          <p:cNvSpPr txBox="1"/>
          <p:nvPr/>
        </p:nvSpPr>
        <p:spPr>
          <a:xfrm>
            <a:off x="7596715" y="6571818"/>
            <a:ext cx="459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C</a:t>
            </a:r>
            <a:r>
              <a:rPr lang="ko-KR" altLang="en-US" sz="1200" dirty="0">
                <a:hlinkClick r:id="rId2"/>
              </a:rPr>
              <a:t>언어로 리눅스 커널 모듈 작성하기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기초부터 실전까지 </a:t>
            </a:r>
            <a:r>
              <a:rPr lang="en-US" altLang="ko-KR" sz="1200" dirty="0">
                <a:hlinkClick r:id="rId2"/>
              </a:rPr>
              <a:t>| IT trip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517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D5166-E01B-5005-868C-97D88562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97F616-A76B-CF98-29C3-307D09AB4D22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2E464-4AAD-AAC8-F045-1F1266827DB9}"/>
              </a:ext>
            </a:extLst>
          </p:cNvPr>
          <p:cNvSpPr txBox="1"/>
          <p:nvPr/>
        </p:nvSpPr>
        <p:spPr>
          <a:xfrm>
            <a:off x="628197" y="1394984"/>
            <a:ext cx="384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커널 모듈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A2FE0E-2F6D-C8FB-1C3E-7DC5500F3B90}"/>
              </a:ext>
            </a:extLst>
          </p:cNvPr>
          <p:cNvSpPr/>
          <p:nvPr/>
        </p:nvSpPr>
        <p:spPr>
          <a:xfrm>
            <a:off x="6095999" y="1013457"/>
            <a:ext cx="4982705" cy="7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 파라미터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gpio_num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blink_delay</a:t>
            </a:r>
            <a:r>
              <a:rPr lang="en-US" altLang="ko-KR" dirty="0">
                <a:solidFill>
                  <a:schemeClr val="tx1"/>
                </a:solidFill>
              </a:rPr>
              <a:t>, mode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80E3B-F6C3-DA7E-AC04-AB89CC1E548A}"/>
              </a:ext>
            </a:extLst>
          </p:cNvPr>
          <p:cNvSpPr/>
          <p:nvPr/>
        </p:nvSpPr>
        <p:spPr>
          <a:xfrm>
            <a:off x="6096000" y="1782304"/>
            <a:ext cx="4982705" cy="2921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C3196F-C73E-CA11-1329-031850A1BED0}"/>
              </a:ext>
            </a:extLst>
          </p:cNvPr>
          <p:cNvSpPr/>
          <p:nvPr/>
        </p:nvSpPr>
        <p:spPr>
          <a:xfrm>
            <a:off x="6096000" y="4695986"/>
            <a:ext cx="4982705" cy="7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3DE17E-4CD4-3578-9B64-85520BA54B53}"/>
              </a:ext>
            </a:extLst>
          </p:cNvPr>
          <p:cNvSpPr/>
          <p:nvPr/>
        </p:nvSpPr>
        <p:spPr>
          <a:xfrm>
            <a:off x="6096000" y="5472877"/>
            <a:ext cx="4982705" cy="7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1ECEA-0A91-0044-D295-B14EEB623240}"/>
              </a:ext>
            </a:extLst>
          </p:cNvPr>
          <p:cNvSpPr txBox="1"/>
          <p:nvPr/>
        </p:nvSpPr>
        <p:spPr>
          <a:xfrm>
            <a:off x="6134744" y="1856649"/>
            <a:ext cx="287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커널 스레드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메인 루프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22D708A-52CD-EADC-E585-17877DFF0565}"/>
              </a:ext>
            </a:extLst>
          </p:cNvPr>
          <p:cNvSpPr/>
          <p:nvPr/>
        </p:nvSpPr>
        <p:spPr>
          <a:xfrm>
            <a:off x="7239645" y="2306753"/>
            <a:ext cx="2741909" cy="77689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EAB-D82F-53A1-19B8-9FF0A26D29B6}"/>
              </a:ext>
            </a:extLst>
          </p:cNvPr>
          <p:cNvSpPr/>
          <p:nvPr/>
        </p:nvSpPr>
        <p:spPr>
          <a:xfrm>
            <a:off x="6605507" y="3629882"/>
            <a:ext cx="1872712" cy="7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63F55-EE10-8406-631A-79B2D3AE4D20}"/>
              </a:ext>
            </a:extLst>
          </p:cNvPr>
          <p:cNvSpPr/>
          <p:nvPr/>
        </p:nvSpPr>
        <p:spPr>
          <a:xfrm>
            <a:off x="8772686" y="3629881"/>
            <a:ext cx="1872712" cy="776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PWM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D741A7-6B68-A9C2-4562-DCEBEF8B8E0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16200000" flipH="1">
            <a:off x="8886703" y="2807541"/>
            <a:ext cx="546237" cy="10984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53308E7-F284-886E-9714-83936B5E7C3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7803113" y="2822395"/>
            <a:ext cx="546238" cy="10687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13DB0F-854D-0887-2DEC-136EAF072D5F}"/>
              </a:ext>
            </a:extLst>
          </p:cNvPr>
          <p:cNvSpPr txBox="1"/>
          <p:nvPr/>
        </p:nvSpPr>
        <p:spPr>
          <a:xfrm>
            <a:off x="7233833" y="3141100"/>
            <a:ext cx="31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48E267-8098-37C9-F7A8-C6757A580648}"/>
              </a:ext>
            </a:extLst>
          </p:cNvPr>
          <p:cNvSpPr txBox="1"/>
          <p:nvPr/>
        </p:nvSpPr>
        <p:spPr>
          <a:xfrm>
            <a:off x="9688378" y="3135950"/>
            <a:ext cx="31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935B3F-14FB-5FD5-2D7A-E6151A78288C}"/>
              </a:ext>
            </a:extLst>
          </p:cNvPr>
          <p:cNvSpPr txBox="1"/>
          <p:nvPr/>
        </p:nvSpPr>
        <p:spPr>
          <a:xfrm>
            <a:off x="6040464" y="4695986"/>
            <a:ext cx="80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__</a:t>
            </a:r>
            <a:r>
              <a:rPr lang="en-US" altLang="ko-KR" dirty="0" err="1">
                <a:solidFill>
                  <a:schemeClr val="tx1"/>
                </a:solidFill>
              </a:rPr>
              <a:t>init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B5C368-58E6-34B9-AD25-1461D8A79257}"/>
              </a:ext>
            </a:extLst>
          </p:cNvPr>
          <p:cNvSpPr txBox="1"/>
          <p:nvPr/>
        </p:nvSpPr>
        <p:spPr>
          <a:xfrm>
            <a:off x="6040464" y="5472582"/>
            <a:ext cx="807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__exit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45D7A4-73B4-D462-C92A-A2C53ED31A3E}"/>
              </a:ext>
            </a:extLst>
          </p:cNvPr>
          <p:cNvSpPr txBox="1"/>
          <p:nvPr/>
        </p:nvSpPr>
        <p:spPr>
          <a:xfrm>
            <a:off x="6694808" y="4702884"/>
            <a:ext cx="382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gpio_request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C6A8FF-9F2F-B0FB-3C11-31B3C7CCF996}"/>
              </a:ext>
            </a:extLst>
          </p:cNvPr>
          <p:cNvSpPr txBox="1"/>
          <p:nvPr/>
        </p:nvSpPr>
        <p:spPr>
          <a:xfrm>
            <a:off x="5799448" y="5053823"/>
            <a:ext cx="557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kthread_run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A2A90E-F913-6BCF-20AD-A91FE80CD72B}"/>
              </a:ext>
            </a:extLst>
          </p:cNvPr>
          <p:cNvSpPr txBox="1"/>
          <p:nvPr/>
        </p:nvSpPr>
        <p:spPr>
          <a:xfrm>
            <a:off x="7904787" y="5515402"/>
            <a:ext cx="151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kthread_stop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9BA2E-1FF4-376F-5DCF-FDE33AB063B3}"/>
              </a:ext>
            </a:extLst>
          </p:cNvPr>
          <p:cNvSpPr txBox="1"/>
          <p:nvPr/>
        </p:nvSpPr>
        <p:spPr>
          <a:xfrm>
            <a:off x="7849251" y="5842929"/>
            <a:ext cx="151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gpio_free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434026-E208-FB4D-B597-E356233E9745}"/>
              </a:ext>
            </a:extLst>
          </p:cNvPr>
          <p:cNvSpPr txBox="1"/>
          <p:nvPr/>
        </p:nvSpPr>
        <p:spPr>
          <a:xfrm>
            <a:off x="7139054" y="4406772"/>
            <a:ext cx="3958107" cy="279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/>
              <a:t>kthread_should_stop</a:t>
            </a:r>
            <a:r>
              <a:rPr lang="en-US" altLang="ko-KR" sz="1200" dirty="0"/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이 참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rmmod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이 될 때까지 반복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EEBB0-7B5E-9764-FAE4-DD40BD5D9992}"/>
              </a:ext>
            </a:extLst>
          </p:cNvPr>
          <p:cNvSpPr txBox="1"/>
          <p:nvPr/>
        </p:nvSpPr>
        <p:spPr>
          <a:xfrm>
            <a:off x="6717959" y="6557972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46137-1EAC-7C5E-1EDF-861B3C42BF94}"/>
              </a:ext>
            </a:extLst>
          </p:cNvPr>
          <p:cNvSpPr txBox="1"/>
          <p:nvPr/>
        </p:nvSpPr>
        <p:spPr>
          <a:xfrm>
            <a:off x="7596715" y="6571818"/>
            <a:ext cx="459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C</a:t>
            </a:r>
            <a:r>
              <a:rPr lang="ko-KR" altLang="en-US" sz="1200" dirty="0">
                <a:hlinkClick r:id="rId2"/>
              </a:rPr>
              <a:t>언어로 리눅스 커널 모듈 작성하기</a:t>
            </a:r>
            <a:r>
              <a:rPr lang="en-US" altLang="ko-KR" sz="1200" dirty="0">
                <a:hlinkClick r:id="rId2"/>
              </a:rPr>
              <a:t>: </a:t>
            </a:r>
            <a:r>
              <a:rPr lang="ko-KR" altLang="en-US" sz="1200" dirty="0">
                <a:hlinkClick r:id="rId2"/>
              </a:rPr>
              <a:t>기초부터 실전까지 </a:t>
            </a:r>
            <a:r>
              <a:rPr lang="en-US" altLang="ko-KR" sz="1200" dirty="0">
                <a:hlinkClick r:id="rId2"/>
              </a:rPr>
              <a:t>| IT trip</a:t>
            </a:r>
            <a:endParaRPr lang="ko-KR" altLang="en-US" sz="12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00D5D16-BB70-5C3A-DF01-02C6BF75B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05811"/>
              </p:ext>
            </p:extLst>
          </p:nvPr>
        </p:nvGraphicFramePr>
        <p:xfrm>
          <a:off x="289067" y="3563371"/>
          <a:ext cx="5620535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3941">
                  <a:extLst>
                    <a:ext uri="{9D8B030D-6E8A-4147-A177-3AD203B41FA5}">
                      <a16:colId xmlns:a16="http://schemas.microsoft.com/office/drawing/2014/main" val="39375442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35434029"/>
                    </a:ext>
                  </a:extLst>
                </a:gridCol>
                <a:gridCol w="1022888">
                  <a:extLst>
                    <a:ext uri="{9D8B030D-6E8A-4147-A177-3AD203B41FA5}">
                      <a16:colId xmlns:a16="http://schemas.microsoft.com/office/drawing/2014/main" val="1676613191"/>
                    </a:ext>
                  </a:extLst>
                </a:gridCol>
                <a:gridCol w="1077133">
                  <a:extLst>
                    <a:ext uri="{9D8B030D-6E8A-4147-A177-3AD203B41FA5}">
                      <a16:colId xmlns:a16="http://schemas.microsoft.com/office/drawing/2014/main" val="2970592173"/>
                    </a:ext>
                  </a:extLst>
                </a:gridCol>
                <a:gridCol w="1452173">
                  <a:extLst>
                    <a:ext uri="{9D8B030D-6E8A-4147-A177-3AD203B41FA5}">
                      <a16:colId xmlns:a16="http://schemas.microsoft.com/office/drawing/2014/main" val="2293724459"/>
                    </a:ext>
                  </a:extLst>
                </a:gridCol>
              </a:tblGrid>
              <a:tr h="187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dirty="0"/>
                        <a:t>함수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dirty="0"/>
                        <a:t>공간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dirty="0"/>
                        <a:t>정확도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CPU </a:t>
                      </a:r>
                      <a:r>
                        <a:rPr lang="ko-KR" altLang="en-US" sz="1100" b="1" dirty="0"/>
                        <a:t>점유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dirty="0"/>
                        <a:t>적합한 용도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50098"/>
                  </a:ext>
                </a:extLst>
              </a:tr>
              <a:tr h="2352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 err="1"/>
                        <a:t>usleep</a:t>
                      </a:r>
                      <a:r>
                        <a:rPr lang="en-US" sz="1100" b="1" dirty="0"/>
                        <a:t>()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User-space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높음</a:t>
                      </a:r>
                      <a:r>
                        <a:rPr lang="en-US" altLang="ko-KR" sz="1100" dirty="0"/>
                        <a:t>(µ</a:t>
                      </a:r>
                      <a:r>
                        <a:rPr lang="en-US" sz="1100" dirty="0"/>
                        <a:t>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100" dirty="0"/>
                        <a:t>Case by case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앱에서 짧은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010821"/>
                  </a:ext>
                </a:extLst>
              </a:tr>
              <a:tr h="2506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 err="1"/>
                        <a:t>msleep</a:t>
                      </a:r>
                      <a:r>
                        <a:rPr lang="en-US" sz="1100" b="1" dirty="0"/>
                        <a:t>()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낮음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 </a:t>
                      </a:r>
                      <a:r>
                        <a:rPr lang="ko-KR" altLang="en-US" sz="1100" dirty="0"/>
                        <a:t>단위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100" dirty="0"/>
                        <a:t>1</a:t>
                      </a:r>
                      <a:r>
                        <a:rPr lang="en-US" sz="1100" dirty="0"/>
                        <a:t>ms </a:t>
                      </a:r>
                      <a:r>
                        <a:rPr lang="ko-KR" altLang="en-US" sz="1100" dirty="0"/>
                        <a:t>이상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대기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043645"/>
                  </a:ext>
                </a:extLst>
              </a:tr>
              <a:tr h="221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 err="1"/>
                        <a:t>usleep_range</a:t>
                      </a:r>
                      <a:r>
                        <a:rPr lang="en-US" sz="1100" b="1" dirty="0"/>
                        <a:t>()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중간</a:t>
                      </a:r>
                      <a:r>
                        <a:rPr lang="en-US" altLang="ko-KR" sz="1100" dirty="0"/>
                        <a:t>(µ</a:t>
                      </a:r>
                      <a:r>
                        <a:rPr lang="en-US" sz="1100" dirty="0"/>
                        <a:t>s </a:t>
                      </a:r>
                      <a:r>
                        <a:rPr lang="en-US" altLang="ko-KR" sz="1100" dirty="0"/>
                        <a:t>±)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dirty="0"/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100" dirty="0"/>
                        <a:t>10µs ~ </a:t>
                      </a:r>
                      <a:r>
                        <a:rPr lang="ko-KR" altLang="en-US" sz="1100" dirty="0"/>
                        <a:t>수 </a:t>
                      </a:r>
                      <a:r>
                        <a:rPr lang="en-US" altLang="ko-KR" sz="1100" dirty="0" err="1"/>
                        <a:t>ms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대기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88784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5DB4D66-21D3-2B41-1BEA-D658FE9474B9}"/>
              </a:ext>
            </a:extLst>
          </p:cNvPr>
          <p:cNvSpPr txBox="1"/>
          <p:nvPr/>
        </p:nvSpPr>
        <p:spPr>
          <a:xfrm>
            <a:off x="224301" y="3114227"/>
            <a:ext cx="198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sleep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63396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6552F-3D9A-EA78-2C57-DA480EA7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616C00-0055-B7D2-A167-99451C9A73D8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7ABE8-5044-8D15-00FD-6FAE8A25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65" y="807958"/>
            <a:ext cx="7868136" cy="1744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2B40E-5889-71A2-63A3-147E1B8D0717}"/>
              </a:ext>
            </a:extLst>
          </p:cNvPr>
          <p:cNvSpPr txBox="1"/>
          <p:nvPr/>
        </p:nvSpPr>
        <p:spPr>
          <a:xfrm>
            <a:off x="306541" y="1510756"/>
            <a:ext cx="3878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EN683_Evaluation_Board.pdf 7p </a:t>
            </a:r>
          </a:p>
          <a:p>
            <a:pPr algn="ctr"/>
            <a:r>
              <a:rPr lang="en-US" altLang="ko-KR" dirty="0"/>
              <a:t>2.3 LED Information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7AD672-6972-10E9-2EFC-71E44C22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64" y="2664620"/>
            <a:ext cx="7868137" cy="3281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075B8-48D1-22D2-1A4A-F6BF9F48BE5D}"/>
              </a:ext>
            </a:extLst>
          </p:cNvPr>
          <p:cNvSpPr txBox="1"/>
          <p:nvPr/>
        </p:nvSpPr>
        <p:spPr>
          <a:xfrm>
            <a:off x="271669" y="3859718"/>
            <a:ext cx="3948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EN683X_Datasheet.pdf 26p</a:t>
            </a:r>
          </a:p>
          <a:p>
            <a:pPr algn="ctr"/>
            <a:r>
              <a:rPr lang="en-US" altLang="ko-KR" dirty="0"/>
              <a:t>5.2.2 GPIO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 </a:t>
            </a: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4F18D98-AB21-CD87-77D7-5E7DAFEBE162}"/>
              </a:ext>
            </a:extLst>
          </p:cNvPr>
          <p:cNvSpPr/>
          <p:nvPr/>
        </p:nvSpPr>
        <p:spPr>
          <a:xfrm>
            <a:off x="519193" y="6208681"/>
            <a:ext cx="891153" cy="3693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0BE19-ABB7-C267-8519-8268FF928179}"/>
              </a:ext>
            </a:extLst>
          </p:cNvPr>
          <p:cNvSpPr txBox="1"/>
          <p:nvPr/>
        </p:nvSpPr>
        <p:spPr>
          <a:xfrm>
            <a:off x="1597618" y="6208681"/>
            <a:ext cx="9871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LED1</a:t>
            </a:r>
            <a:r>
              <a:rPr lang="ko-KR" altLang="en-US" dirty="0"/>
              <a:t>이 평상시에도 </a:t>
            </a:r>
            <a:r>
              <a:rPr lang="ko-KR" altLang="en-US" dirty="0" err="1"/>
              <a:t>점멸되므로</a:t>
            </a:r>
            <a:r>
              <a:rPr lang="en-US" altLang="ko-KR" dirty="0"/>
              <a:t>, </a:t>
            </a:r>
            <a:r>
              <a:rPr lang="ko-KR" altLang="en-US" dirty="0"/>
              <a:t>정확한 </a:t>
            </a:r>
            <a:r>
              <a:rPr lang="en-US" altLang="ko-KR" dirty="0"/>
              <a:t>LED </a:t>
            </a:r>
            <a:r>
              <a:rPr lang="ko-KR" altLang="en-US" dirty="0"/>
              <a:t>동작 확인을 위해 실습은 </a:t>
            </a:r>
            <a:r>
              <a:rPr lang="en-US" altLang="ko-KR" dirty="0"/>
              <a:t>LED2(GPIO12)</a:t>
            </a:r>
            <a:r>
              <a:rPr lang="ko-KR" altLang="en-US" dirty="0"/>
              <a:t>로 진행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68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FF23-56BF-BF0E-08FC-24C1D4B2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B3136B-DFD0-85E6-D528-00CF7F2FF4EA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E9BD7-C714-4FE4-1C53-E2B4EB87C9D9}"/>
              </a:ext>
            </a:extLst>
          </p:cNvPr>
          <p:cNvSpPr txBox="1"/>
          <p:nvPr/>
        </p:nvSpPr>
        <p:spPr>
          <a:xfrm>
            <a:off x="908261" y="924771"/>
            <a:ext cx="245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LED</a:t>
            </a:r>
            <a:r>
              <a:rPr lang="ko-KR" altLang="en-US" sz="3600" dirty="0"/>
              <a:t> 점멸</a:t>
            </a:r>
          </a:p>
        </p:txBody>
      </p:sp>
      <p:pic>
        <p:nvPicPr>
          <p:cNvPr id="10" name="toggle">
            <a:hlinkClick r:id="" action="ppaction://media"/>
            <a:extLst>
              <a:ext uri="{FF2B5EF4-FFF2-40B4-BE49-F238E27FC236}">
                <a16:creationId xmlns:a16="http://schemas.microsoft.com/office/drawing/2014/main" id="{B7D12150-E984-38CF-A068-4DB8D6089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252832" y="561129"/>
            <a:ext cx="3886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DEDB8-5575-C006-C5A5-84CE10B9E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933" y="1846228"/>
            <a:ext cx="6858000" cy="17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63200-F0FC-9797-9E01-FF0069C5C6D6}"/>
              </a:ext>
            </a:extLst>
          </p:cNvPr>
          <p:cNvSpPr txBox="1"/>
          <p:nvPr/>
        </p:nvSpPr>
        <p:spPr>
          <a:xfrm>
            <a:off x="7656162" y="1423599"/>
            <a:ext cx="355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점멸 주기</a:t>
            </a:r>
            <a:r>
              <a:rPr lang="en-US" altLang="ko-KR" dirty="0"/>
              <a:t>: 500ms + 500ms = 1s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5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0DF2-96FF-4D5F-AEB1-875704E0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338B65-46D5-5845-CB4B-7B9645269684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B0216-697C-0F74-8A89-91BF0BDD19E2}"/>
              </a:ext>
            </a:extLst>
          </p:cNvPr>
          <p:cNvSpPr txBox="1"/>
          <p:nvPr/>
        </p:nvSpPr>
        <p:spPr>
          <a:xfrm>
            <a:off x="908261" y="924771"/>
            <a:ext cx="245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PWM </a:t>
            </a:r>
            <a:r>
              <a:rPr lang="ko-KR" altLang="en-US" sz="3600" dirty="0"/>
              <a:t>제어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4D7BE-091E-43BA-627A-EBD8DA77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58" y="2175797"/>
            <a:ext cx="9335803" cy="3515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005ED-EB2A-A8D3-69E0-8CBB1BEA2388}"/>
              </a:ext>
            </a:extLst>
          </p:cNvPr>
          <p:cNvSpPr txBox="1"/>
          <p:nvPr/>
        </p:nvSpPr>
        <p:spPr>
          <a:xfrm>
            <a:off x="9305572" y="2565628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듀티비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100%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10D5E-BC05-D063-4CC1-0B2845B61D6C}"/>
              </a:ext>
            </a:extLst>
          </p:cNvPr>
          <p:cNvSpPr/>
          <p:nvPr/>
        </p:nvSpPr>
        <p:spPr>
          <a:xfrm>
            <a:off x="8151627" y="2587262"/>
            <a:ext cx="1268819" cy="32606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81DBD-FDE8-4F6D-9F44-BA6F81985910}"/>
              </a:ext>
            </a:extLst>
          </p:cNvPr>
          <p:cNvSpPr txBox="1"/>
          <p:nvPr/>
        </p:nvSpPr>
        <p:spPr>
          <a:xfrm>
            <a:off x="9332466" y="3755261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듀티비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50%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95E292E-26F0-BC3D-3BF7-96279018809B}"/>
              </a:ext>
            </a:extLst>
          </p:cNvPr>
          <p:cNvSpPr/>
          <p:nvPr/>
        </p:nvSpPr>
        <p:spPr>
          <a:xfrm>
            <a:off x="8178521" y="3776895"/>
            <a:ext cx="1268819" cy="32606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6C4AF-0F5C-C1DE-A18F-DC220AA4AAF9}"/>
              </a:ext>
            </a:extLst>
          </p:cNvPr>
          <p:cNvSpPr txBox="1"/>
          <p:nvPr/>
        </p:nvSpPr>
        <p:spPr>
          <a:xfrm>
            <a:off x="9305572" y="4944894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듀티비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0AB1BEF-1326-EFEC-A6F3-DABE0CDEAA6D}"/>
              </a:ext>
            </a:extLst>
          </p:cNvPr>
          <p:cNvSpPr/>
          <p:nvPr/>
        </p:nvSpPr>
        <p:spPr>
          <a:xfrm>
            <a:off x="8151627" y="4966528"/>
            <a:ext cx="1268819" cy="32606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24275-3277-777A-6DDA-E01FF06884FD}"/>
              </a:ext>
            </a:extLst>
          </p:cNvPr>
          <p:cNvSpPr txBox="1"/>
          <p:nvPr/>
        </p:nvSpPr>
        <p:spPr>
          <a:xfrm>
            <a:off x="10377377" y="2587262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F0D53-907B-83B6-FC48-1E63DF1BD9EB}"/>
              </a:ext>
            </a:extLst>
          </p:cNvPr>
          <p:cNvSpPr txBox="1"/>
          <p:nvPr/>
        </p:nvSpPr>
        <p:spPr>
          <a:xfrm>
            <a:off x="10377377" y="3733628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3283E-1741-EBBE-EF3F-B332C2628B75}"/>
              </a:ext>
            </a:extLst>
          </p:cNvPr>
          <p:cNvSpPr txBox="1"/>
          <p:nvPr/>
        </p:nvSpPr>
        <p:spPr>
          <a:xfrm>
            <a:off x="10377377" y="4944894"/>
            <a:ext cx="172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7F465-5148-23F2-D8FD-C5481FA7ECF0}"/>
              </a:ext>
            </a:extLst>
          </p:cNvPr>
          <p:cNvSpPr txBox="1"/>
          <p:nvPr/>
        </p:nvSpPr>
        <p:spPr>
          <a:xfrm>
            <a:off x="7940741" y="1472165"/>
            <a:ext cx="1182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Duty</a:t>
            </a:r>
            <a:r>
              <a:rPr lang="ko-KR" altLang="en-US" sz="1600" dirty="0"/>
              <a:t> </a:t>
            </a:r>
            <a:r>
              <a:rPr lang="en-US" altLang="ko-KR" sz="1600" dirty="0"/>
              <a:t>Cycle</a:t>
            </a:r>
          </a:p>
          <a:p>
            <a:pPr algn="ctr"/>
            <a:r>
              <a:rPr lang="en-US" altLang="ko-KR" sz="1600" dirty="0"/>
              <a:t>(10ms)</a:t>
            </a:r>
            <a:endParaRPr lang="ko-KR" altLang="en-US" sz="16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F85BE27-DC68-19B3-11FE-E6A675C3B665}"/>
              </a:ext>
            </a:extLst>
          </p:cNvPr>
          <p:cNvCxnSpPr>
            <a:cxnSpLocks/>
          </p:cNvCxnSpPr>
          <p:nvPr/>
        </p:nvCxnSpPr>
        <p:spPr>
          <a:xfrm>
            <a:off x="6838235" y="878170"/>
            <a:ext cx="1134140" cy="552893"/>
          </a:xfrm>
          <a:prstGeom prst="bentConnector3">
            <a:avLst>
              <a:gd name="adj1" fmla="val 49552"/>
            </a:avLst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D2DD640-6CDD-253E-1A79-DFD9A044A769}"/>
              </a:ext>
            </a:extLst>
          </p:cNvPr>
          <p:cNvCxnSpPr>
            <a:cxnSpLocks/>
          </p:cNvCxnSpPr>
          <p:nvPr/>
        </p:nvCxnSpPr>
        <p:spPr>
          <a:xfrm>
            <a:off x="7972375" y="878170"/>
            <a:ext cx="1134140" cy="552893"/>
          </a:xfrm>
          <a:prstGeom prst="bentConnector3">
            <a:avLst>
              <a:gd name="adj1" fmla="val 49552"/>
            </a:avLst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3A3AC3C-CFDA-289B-CBD1-1C0EA645E7DF}"/>
              </a:ext>
            </a:extLst>
          </p:cNvPr>
          <p:cNvCxnSpPr>
            <a:cxnSpLocks/>
          </p:cNvCxnSpPr>
          <p:nvPr/>
        </p:nvCxnSpPr>
        <p:spPr>
          <a:xfrm>
            <a:off x="9106514" y="878170"/>
            <a:ext cx="1134140" cy="552893"/>
          </a:xfrm>
          <a:prstGeom prst="bentConnector3">
            <a:avLst>
              <a:gd name="adj1" fmla="val 49552"/>
            </a:avLst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151D582-7922-1D11-1FD9-634BFB5830B9}"/>
              </a:ext>
            </a:extLst>
          </p:cNvPr>
          <p:cNvCxnSpPr>
            <a:cxnSpLocks/>
          </p:cNvCxnSpPr>
          <p:nvPr/>
        </p:nvCxnSpPr>
        <p:spPr>
          <a:xfrm>
            <a:off x="7972375" y="878170"/>
            <a:ext cx="0" cy="543492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F28D81-E031-6E33-B90B-3E13A9CB16E8}"/>
              </a:ext>
            </a:extLst>
          </p:cNvPr>
          <p:cNvCxnSpPr>
            <a:cxnSpLocks/>
          </p:cNvCxnSpPr>
          <p:nvPr/>
        </p:nvCxnSpPr>
        <p:spPr>
          <a:xfrm>
            <a:off x="9106515" y="878170"/>
            <a:ext cx="0" cy="543492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D221759-2226-61AB-9301-C98BB664D507}"/>
              </a:ext>
            </a:extLst>
          </p:cNvPr>
          <p:cNvCxnSpPr/>
          <p:nvPr/>
        </p:nvCxnSpPr>
        <p:spPr>
          <a:xfrm>
            <a:off x="7975042" y="534061"/>
            <a:ext cx="0" cy="12205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FA3825B-D821-ACB4-512D-49722D87B6D2}"/>
              </a:ext>
            </a:extLst>
          </p:cNvPr>
          <p:cNvCxnSpPr/>
          <p:nvPr/>
        </p:nvCxnSpPr>
        <p:spPr>
          <a:xfrm>
            <a:off x="9106514" y="534061"/>
            <a:ext cx="0" cy="12205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6086000-63BE-8D15-D47F-A0B3E9B9B38A}"/>
              </a:ext>
            </a:extLst>
          </p:cNvPr>
          <p:cNvSpPr/>
          <p:nvPr/>
        </p:nvSpPr>
        <p:spPr>
          <a:xfrm rot="16200000">
            <a:off x="9077588" y="1646395"/>
            <a:ext cx="202211" cy="4878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114CD-7811-1402-7649-D207CAF25BA5}"/>
              </a:ext>
            </a:extLst>
          </p:cNvPr>
          <p:cNvSpPr txBox="1"/>
          <p:nvPr/>
        </p:nvSpPr>
        <p:spPr>
          <a:xfrm>
            <a:off x="9465338" y="1428642"/>
            <a:ext cx="276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/>
              <a:t>사람 눈이 깜빡임을 느끼는 주파수는 대략 </a:t>
            </a:r>
            <a:r>
              <a:rPr lang="en-US" altLang="ko-KR" sz="1100" dirty="0"/>
              <a:t>50~60 Hz</a:t>
            </a:r>
            <a:r>
              <a:rPr lang="ko-KR" altLang="en-US" sz="1100" dirty="0"/>
              <a:t>인데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PWM</a:t>
            </a:r>
            <a:r>
              <a:rPr lang="ko-KR" altLang="en-US" sz="1100" dirty="0"/>
              <a:t>을 소프트웨어적으로 구현하기 위해 사용한 계산을 간편히 하기 위해 주기를 </a:t>
            </a:r>
            <a:r>
              <a:rPr lang="en-US" altLang="ko-KR" sz="1100" dirty="0"/>
              <a:t>10ms</a:t>
            </a:r>
            <a:r>
              <a:rPr lang="ko-KR" altLang="en-US" sz="1100" dirty="0"/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121748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89D8-8BC9-FFB9-9224-8185CAE7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B87C2D-FE4F-6619-A808-21497DE97017}"/>
              </a:ext>
            </a:extLst>
          </p:cNvPr>
          <p:cNvSpPr/>
          <p:nvPr/>
        </p:nvSpPr>
        <p:spPr>
          <a:xfrm>
            <a:off x="0" y="0"/>
            <a:ext cx="5404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LED</a:t>
            </a:r>
            <a:r>
              <a:rPr lang="ko-KR" altLang="en-US" sz="30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3000" b="0" cap="none" spc="0" dirty="0">
                <a:ln w="0"/>
                <a:solidFill>
                  <a:schemeClr val="tx1"/>
                </a:solidFill>
              </a:rPr>
              <a:t>B</a:t>
            </a:r>
            <a:r>
              <a:rPr lang="en-US" altLang="ko-KR" sz="3000" dirty="0">
                <a:ln w="0"/>
              </a:rPr>
              <a:t>link Kernel Module </a:t>
            </a:r>
            <a:r>
              <a:rPr lang="ko-KR" altLang="en-US" sz="3000" dirty="0">
                <a:ln w="0"/>
              </a:rPr>
              <a:t>개발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1ECA0-F64B-CF3D-24F2-784B3C025069}"/>
              </a:ext>
            </a:extLst>
          </p:cNvPr>
          <p:cNvSpPr txBox="1"/>
          <p:nvPr/>
        </p:nvSpPr>
        <p:spPr>
          <a:xfrm>
            <a:off x="908261" y="924771"/>
            <a:ext cx="958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점차 밝아졌다가 점차 어두워지는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77F9F-68E7-CDA7-657D-BA4D5D64AA28}"/>
              </a:ext>
            </a:extLst>
          </p:cNvPr>
          <p:cNvSpPr txBox="1"/>
          <p:nvPr/>
        </p:nvSpPr>
        <p:spPr>
          <a:xfrm>
            <a:off x="1020725" y="1646481"/>
            <a:ext cx="668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) loop </a:t>
            </a:r>
            <a:r>
              <a:rPr lang="ko-KR" altLang="en-US" dirty="0"/>
              <a:t>변수 </a:t>
            </a:r>
            <a:r>
              <a:rPr lang="en-US" altLang="ko-KR" dirty="0"/>
              <a:t>-&gt; 10</a:t>
            </a:r>
            <a:r>
              <a:rPr lang="ko-KR" altLang="en-US" dirty="0"/>
              <a:t>번 반복 </a:t>
            </a:r>
            <a:r>
              <a:rPr lang="en-US" altLang="ko-KR" dirty="0"/>
              <a:t>(</a:t>
            </a:r>
            <a:r>
              <a:rPr lang="ko-KR" altLang="en-US" dirty="0"/>
              <a:t>동일한 밝기의 </a:t>
            </a:r>
            <a:r>
              <a:rPr lang="en-US" altLang="ko-KR" dirty="0"/>
              <a:t>LED 100ms </a:t>
            </a:r>
            <a:r>
              <a:rPr lang="ko-KR" altLang="en-US" dirty="0"/>
              <a:t>유지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BAFDFD-6387-12C1-E6CE-17A0A6B9C470}"/>
              </a:ext>
            </a:extLst>
          </p:cNvPr>
          <p:cNvSpPr/>
          <p:nvPr/>
        </p:nvSpPr>
        <p:spPr>
          <a:xfrm>
            <a:off x="8661990" y="1941875"/>
            <a:ext cx="1687032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08AC0-BDF9-2235-B9EA-5D0018ABD7C2}"/>
              </a:ext>
            </a:extLst>
          </p:cNvPr>
          <p:cNvSpPr/>
          <p:nvPr/>
        </p:nvSpPr>
        <p:spPr>
          <a:xfrm>
            <a:off x="7705061" y="4379213"/>
            <a:ext cx="168703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loop++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C21080-FAE5-4097-F62E-A4BAF61628FA}"/>
              </a:ext>
            </a:extLst>
          </p:cNvPr>
          <p:cNvSpPr/>
          <p:nvPr/>
        </p:nvSpPr>
        <p:spPr>
          <a:xfrm>
            <a:off x="9668539" y="4379213"/>
            <a:ext cx="168703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loop = 0</a:t>
            </a:r>
            <a:endParaRPr lang="ko-KR" altLang="en-US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B54A3E2-5E00-4AE1-4ACB-A57E808FCD52}"/>
              </a:ext>
            </a:extLst>
          </p:cNvPr>
          <p:cNvSpPr/>
          <p:nvPr/>
        </p:nvSpPr>
        <p:spPr>
          <a:xfrm>
            <a:off x="8172892" y="3242934"/>
            <a:ext cx="2665228" cy="708837"/>
          </a:xfrm>
          <a:prstGeom prst="flowChartDecis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loop != 9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4530B3-E8A7-C21B-C975-C162644BC54E}"/>
              </a:ext>
            </a:extLst>
          </p:cNvPr>
          <p:cNvSpPr/>
          <p:nvPr/>
        </p:nvSpPr>
        <p:spPr>
          <a:xfrm>
            <a:off x="9668539" y="5550943"/>
            <a:ext cx="1687032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밝기 변화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D78EB5-91F7-95D2-8872-EE59B3A4E34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9505506" y="2856275"/>
            <a:ext cx="0" cy="386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0146329-1DBC-80B7-15D4-525E59F17C63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9795059" y="3662217"/>
            <a:ext cx="427442" cy="10065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584306D-0F61-2983-55DB-EF0E40011C43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rot="5400000">
            <a:off x="8813321" y="3687028"/>
            <a:ext cx="427442" cy="9569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A356260-FFB2-9821-73BD-A9D0759F2A1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0512055" y="5293613"/>
            <a:ext cx="0" cy="257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0454889-A1C1-A9D7-532B-4D11BCB3D9BB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5400000" flipH="1" flipV="1">
            <a:off x="7158014" y="3789637"/>
            <a:ext cx="2894538" cy="113413"/>
          </a:xfrm>
          <a:prstGeom prst="bentConnector4">
            <a:avLst>
              <a:gd name="adj1" fmla="val -7653"/>
              <a:gd name="adj2" fmla="val -9453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2DF858A-49CD-EF32-B9F2-D4BD42272A6C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rot="5400000" flipH="1">
            <a:off x="8397405" y="4350693"/>
            <a:ext cx="4066268" cy="163033"/>
          </a:xfrm>
          <a:prstGeom prst="bentConnector4">
            <a:avLst>
              <a:gd name="adj1" fmla="val -5622"/>
              <a:gd name="adj2" fmla="val -6576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5379D30-BC39-0F64-7A4B-401DC946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7" y="2207999"/>
            <a:ext cx="6858000" cy="176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CB89C-3399-3F59-B181-41E1F3A1DB68}"/>
              </a:ext>
            </a:extLst>
          </p:cNvPr>
          <p:cNvSpPr txBox="1"/>
          <p:nvPr/>
        </p:nvSpPr>
        <p:spPr>
          <a:xfrm>
            <a:off x="10501254" y="3881216"/>
            <a:ext cx="31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87EAB-EBB2-57AB-FB1A-783F45CFBED1}"/>
              </a:ext>
            </a:extLst>
          </p:cNvPr>
          <p:cNvSpPr txBox="1"/>
          <p:nvPr/>
        </p:nvSpPr>
        <p:spPr>
          <a:xfrm>
            <a:off x="8211711" y="3888616"/>
            <a:ext cx="31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" name="pwm">
            <a:hlinkClick r:id="" action="ppaction://media"/>
            <a:extLst>
              <a:ext uri="{FF2B5EF4-FFF2-40B4-BE49-F238E27FC236}">
                <a16:creationId xmlns:a16="http://schemas.microsoft.com/office/drawing/2014/main" id="{CA19D6ED-F043-CC6A-5652-E85ECC60D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1869896" y="913174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09F75-CF7C-CFED-B25B-B4404B37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4FAEECD-8735-BC99-B23E-06963D142357}"/>
              </a:ext>
            </a:extLst>
          </p:cNvPr>
          <p:cNvSpPr txBox="1"/>
          <p:nvPr/>
        </p:nvSpPr>
        <p:spPr>
          <a:xfrm>
            <a:off x="364210" y="1048231"/>
            <a:ext cx="114609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진행 시 막혔던 부분</a:t>
            </a:r>
            <a:endParaRPr lang="en-US" altLang="ko-KR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보드에서 네트워크 설정을 마친 뒤</a:t>
            </a:r>
            <a:r>
              <a:rPr lang="en-US" altLang="ko-KR" sz="1400" dirty="0"/>
              <a:t>, </a:t>
            </a:r>
            <a:r>
              <a:rPr lang="ko-KR" altLang="en-US" sz="1400" dirty="0"/>
              <a:t>우분투 서버의 디렉토리를 </a:t>
            </a:r>
            <a:r>
              <a:rPr lang="en-US" altLang="ko-KR" sz="1400" dirty="0"/>
              <a:t>NFS</a:t>
            </a:r>
            <a:r>
              <a:rPr lang="ko-KR" altLang="en-US" sz="1400" dirty="0"/>
              <a:t>로 마운트 시도했지만</a:t>
            </a:r>
            <a:r>
              <a:rPr lang="en-US" altLang="ko-KR" sz="1400" dirty="0"/>
              <a:t>,</a:t>
            </a:r>
            <a:r>
              <a:rPr lang="ko-KR" altLang="en-US" sz="1400" dirty="0"/>
              <a:t> 보드의 </a:t>
            </a:r>
            <a:r>
              <a:rPr lang="en-US" altLang="ko-KR" sz="1400" dirty="0"/>
              <a:t>IP</a:t>
            </a:r>
            <a:r>
              <a:rPr lang="ko-KR" altLang="en-US" sz="1400" dirty="0"/>
              <a:t>와 우분투 서버의 </a:t>
            </a:r>
            <a:r>
              <a:rPr lang="en-US" altLang="ko-KR" sz="1400" dirty="0"/>
              <a:t>IP</a:t>
            </a:r>
            <a:r>
              <a:rPr lang="ko-KR" altLang="en-US" sz="1400" dirty="0"/>
              <a:t>가 네트워크 대역이 서로 달라 통신 자체가 이루어지지 않았다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-&gt; </a:t>
            </a:r>
            <a:r>
              <a:rPr lang="ko-KR" altLang="en-US" sz="1400" dirty="0"/>
              <a:t>보드 </a:t>
            </a:r>
            <a:r>
              <a:rPr lang="en-US" altLang="ko-KR" sz="1400" dirty="0"/>
              <a:t>IP </a:t>
            </a:r>
            <a:r>
              <a:rPr lang="ko-KR" altLang="en-US" sz="1400" dirty="0"/>
              <a:t>수정</a:t>
            </a:r>
            <a:r>
              <a:rPr lang="en-US" altLang="ko-KR" sz="1400" dirty="0"/>
              <a:t>(192.168.1.xx -&gt; 192.168.2.xx)</a:t>
            </a:r>
            <a:r>
              <a:rPr lang="ko-KR" altLang="en-US" sz="1400" dirty="0"/>
              <a:t>으로 해결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크로스 컴파일 과정에서 커널 소스</a:t>
            </a:r>
            <a:r>
              <a:rPr lang="en-US" altLang="ko-KR" sz="1400" dirty="0"/>
              <a:t>(KDIR_SRC)</a:t>
            </a:r>
            <a:r>
              <a:rPr lang="ko-KR" altLang="en-US" sz="1400" dirty="0"/>
              <a:t>와 빌드 출력</a:t>
            </a:r>
            <a:r>
              <a:rPr lang="en-US" altLang="ko-KR" sz="1400" dirty="0"/>
              <a:t>(KDIR_OUT)</a:t>
            </a:r>
            <a:r>
              <a:rPr lang="ko-KR" altLang="en-US" sz="1400" dirty="0"/>
              <a:t>이 위치한 정확한 디렉토리를 파악하는 데 어려움이 있었다</a:t>
            </a:r>
            <a:r>
              <a:rPr lang="en-US" altLang="ko-KR" sz="1400" dirty="0"/>
              <a:t>. SDK </a:t>
            </a:r>
            <a:r>
              <a:rPr lang="ko-KR" altLang="en-US" sz="1400" dirty="0"/>
              <a:t>내부에 다수의 </a:t>
            </a:r>
            <a:r>
              <a:rPr lang="en-US" altLang="ko-KR" sz="1400" dirty="0" err="1"/>
              <a:t>linux</a:t>
            </a:r>
            <a:r>
              <a:rPr lang="ko-KR" altLang="en-US" sz="1400" dirty="0"/>
              <a:t> 디렉토리</a:t>
            </a:r>
            <a:r>
              <a:rPr lang="en-US" altLang="ko-KR" sz="1400" dirty="0"/>
              <a:t>(26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가 존재하여</a:t>
            </a:r>
            <a:r>
              <a:rPr lang="en-US" altLang="ko-KR" sz="1400" dirty="0"/>
              <a:t>, </a:t>
            </a:r>
            <a:r>
              <a:rPr lang="ko-KR" altLang="en-US" sz="1400" dirty="0"/>
              <a:t>실제 빌드 과정에서 사용되는 경로를 구분하는 추가적인 확인이 필요했다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710FB-DFF8-9AAA-B4D4-1D155A64A6EB}"/>
              </a:ext>
            </a:extLst>
          </p:cNvPr>
          <p:cNvSpPr txBox="1"/>
          <p:nvPr/>
        </p:nvSpPr>
        <p:spPr>
          <a:xfrm>
            <a:off x="364210" y="3812095"/>
            <a:ext cx="114609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진행에 도움될만한 정보</a:t>
            </a:r>
            <a:endParaRPr lang="en-US" altLang="ko-KR" sz="3600" dirty="0"/>
          </a:p>
          <a:p>
            <a:pPr lvl="1"/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EN683_SDK_Start_Guide.pdf 3.1 SDK Structure</a:t>
            </a:r>
            <a:r>
              <a:rPr lang="ko-KR" altLang="en-US" sz="1400" dirty="0"/>
              <a:t>에 대한 구체적인 정보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커널 모듈 프로그래밍에 대한 정보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C</a:t>
            </a:r>
            <a:r>
              <a:rPr lang="ko-KR" altLang="en-US" sz="1400" dirty="0">
                <a:hlinkClick r:id="rId2"/>
              </a:rPr>
              <a:t>언어로 리눅스 커널 모듈 작성하기</a:t>
            </a:r>
            <a:r>
              <a:rPr lang="en-US" altLang="ko-KR" sz="1400" dirty="0">
                <a:hlinkClick r:id="rId2"/>
              </a:rPr>
              <a:t>: </a:t>
            </a:r>
            <a:r>
              <a:rPr lang="ko-KR" altLang="en-US" sz="1400" dirty="0">
                <a:hlinkClick r:id="rId2"/>
              </a:rPr>
              <a:t>기초부터 실전까지 </a:t>
            </a:r>
            <a:r>
              <a:rPr lang="en-US" altLang="ko-KR" sz="1400" dirty="0">
                <a:hlinkClick r:id="rId2"/>
              </a:rPr>
              <a:t>| IT trip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/>
              <a:t>	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B62A6-A27F-9E46-38FE-11705AD8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534" y="2129522"/>
            <a:ext cx="2934690" cy="519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4A196-4E60-1D3A-2A72-2F9F7F18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15" y="3202667"/>
            <a:ext cx="4100183" cy="2499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18D625-AE92-F5A8-15F7-948702107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593" y="3796596"/>
            <a:ext cx="2617909" cy="3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1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192BB9-DF81-AE20-8D5F-4597A8E8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03" y="-9166"/>
            <a:ext cx="5964997" cy="68671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25CBEC-9A0B-864D-3E39-C140489F02BE}"/>
              </a:ext>
            </a:extLst>
          </p:cNvPr>
          <p:cNvSpPr/>
          <p:nvPr/>
        </p:nvSpPr>
        <p:spPr>
          <a:xfrm>
            <a:off x="126628" y="2322415"/>
            <a:ext cx="6405856" cy="22131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cap="none" spc="0" dirty="0">
                <a:ln w="0"/>
                <a:solidFill>
                  <a:schemeClr val="tx1"/>
                </a:solidFill>
              </a:rPr>
              <a:t>통신 소프트웨어 개발</a:t>
            </a:r>
            <a:endParaRPr lang="en-US" altLang="ko-KR" sz="3200" b="0" cap="none" spc="0" dirty="0">
              <a:ln w="0"/>
              <a:solidFill>
                <a:schemeClr val="tx1"/>
              </a:solidFill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n w="0"/>
              </a:rPr>
              <a:t>LED blink kernel module </a:t>
            </a:r>
            <a:r>
              <a:rPr lang="ko-KR" altLang="en-US" sz="3200" dirty="0">
                <a:ln w="0"/>
              </a:rPr>
              <a:t>개발</a:t>
            </a:r>
            <a:endParaRPr lang="en-US" altLang="ko-KR" sz="3200" dirty="0">
              <a:ln w="0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n w="0"/>
              </a:rPr>
              <a:t>마무리</a:t>
            </a:r>
            <a:endParaRPr lang="en-US" altLang="ko-KR" sz="32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89553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3454-84E2-FB02-DC14-0BCF804C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504744-7E6B-BFF8-5332-7C6CB90AE19F}"/>
              </a:ext>
            </a:extLst>
          </p:cNvPr>
          <p:cNvSpPr/>
          <p:nvPr/>
        </p:nvSpPr>
        <p:spPr>
          <a:xfrm>
            <a:off x="5041865" y="3152001"/>
            <a:ext cx="210827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E6DF2-BE82-A25B-42B8-3DBF65F3160C}"/>
              </a:ext>
            </a:extLst>
          </p:cNvPr>
          <p:cNvSpPr txBox="1"/>
          <p:nvPr/>
        </p:nvSpPr>
        <p:spPr>
          <a:xfrm>
            <a:off x="7584189" y="6350814"/>
            <a:ext cx="4089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hlinkClick r:id="rId2"/>
              </a:rPr>
              <a:t>https://velog.io/@dogfootbirdfoot/SocketProgramming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F30D5-6CAD-105B-4172-AE3B2559EDC9}"/>
              </a:ext>
            </a:extLst>
          </p:cNvPr>
          <p:cNvSpPr txBox="1"/>
          <p:nvPr/>
        </p:nvSpPr>
        <p:spPr>
          <a:xfrm>
            <a:off x="5240778" y="6159514"/>
            <a:ext cx="2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참조 링크 및 도움을 받은 사이트</a:t>
            </a:r>
            <a:r>
              <a:rPr lang="en-US" altLang="ko-KR" sz="1200" dirty="0"/>
              <a:t>: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5119C-AFE7-D7FE-85C3-4798D248798F}"/>
              </a:ext>
            </a:extLst>
          </p:cNvPr>
          <p:cNvSpPr txBox="1"/>
          <p:nvPr/>
        </p:nvSpPr>
        <p:spPr>
          <a:xfrm>
            <a:off x="7596715" y="6571818"/>
            <a:ext cx="4592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C</a:t>
            </a:r>
            <a:r>
              <a:rPr lang="ko-KR" altLang="en-US" sz="1200" dirty="0">
                <a:hlinkClick r:id="rId3"/>
              </a:rPr>
              <a:t>언어로 리눅스 커널 모듈 작성하기</a:t>
            </a:r>
            <a:r>
              <a:rPr lang="en-US" altLang="ko-KR" sz="1200" dirty="0">
                <a:hlinkClick r:id="rId3"/>
              </a:rPr>
              <a:t>: </a:t>
            </a:r>
            <a:r>
              <a:rPr lang="ko-KR" altLang="en-US" sz="1200" dirty="0">
                <a:hlinkClick r:id="rId3"/>
              </a:rPr>
              <a:t>기초부터 실전까지 </a:t>
            </a:r>
            <a:r>
              <a:rPr lang="en-US" altLang="ko-KR" sz="1200" dirty="0">
                <a:hlinkClick r:id="rId3"/>
              </a:rPr>
              <a:t>| IT trip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16224-06F1-B892-CD2E-369827531AA6}"/>
              </a:ext>
            </a:extLst>
          </p:cNvPr>
          <p:cNvSpPr txBox="1"/>
          <p:nvPr/>
        </p:nvSpPr>
        <p:spPr>
          <a:xfrm>
            <a:off x="7587321" y="6147361"/>
            <a:ext cx="829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4"/>
              </a:rPr>
              <a:t>ChatGPT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1184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F731-1769-F552-ADED-FBA01147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17399D-377F-A413-1922-A3EFCC02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17" y="1256180"/>
            <a:ext cx="4609183" cy="5232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0B432-A9C1-D112-DE11-6FA07FDEF8E0}"/>
              </a:ext>
            </a:extLst>
          </p:cNvPr>
          <p:cNvSpPr txBox="1"/>
          <p:nvPr/>
        </p:nvSpPr>
        <p:spPr>
          <a:xfrm>
            <a:off x="7582817" y="6488668"/>
            <a:ext cx="4609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EN683_SDK_Start_Guide </a:t>
            </a:r>
            <a:r>
              <a:rPr lang="en-US" altLang="ko-KR" dirty="0"/>
              <a:t>3.1. SDK Structure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EBA78-2CAA-D8C8-97A7-C47AE897DD17}"/>
              </a:ext>
            </a:extLst>
          </p:cNvPr>
          <p:cNvSpPr/>
          <p:nvPr/>
        </p:nvSpPr>
        <p:spPr>
          <a:xfrm>
            <a:off x="715937" y="2496264"/>
            <a:ext cx="797122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400" b="0" cap="none" spc="0" dirty="0">
                <a:ln w="0"/>
                <a:solidFill>
                  <a:schemeClr val="tx1"/>
                </a:solidFill>
              </a:rPr>
              <a:t>실습환경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</a:rPr>
              <a:t>: Ubuntu(Linux), </a:t>
            </a:r>
            <a:r>
              <a:rPr lang="en-US" altLang="ko-KR" sz="2400" dirty="0">
                <a:ln w="0"/>
              </a:rPr>
              <a:t>Tera Term 5, </a:t>
            </a:r>
            <a:r>
              <a:rPr lang="en-US" altLang="ko-KR" sz="2400" b="0" cap="none" spc="0" dirty="0" err="1">
                <a:ln w="0"/>
                <a:solidFill>
                  <a:schemeClr val="tx1"/>
                </a:solidFill>
              </a:rPr>
              <a:t>VSCode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</a:rPr>
              <a:t>(ssh), NFS</a:t>
            </a:r>
          </a:p>
          <a:p>
            <a:pPr algn="just"/>
            <a:r>
              <a:rPr lang="ko-KR" altLang="en-US" sz="2400" dirty="0">
                <a:ln w="0"/>
              </a:rPr>
              <a:t>실습보드</a:t>
            </a:r>
            <a:r>
              <a:rPr lang="en-US" altLang="ko-KR" sz="2400" dirty="0">
                <a:ln w="0"/>
              </a:rPr>
              <a:t>: EN683(SDK:</a:t>
            </a:r>
            <a:r>
              <a:rPr lang="ko-KR" altLang="en-US" sz="2400" dirty="0">
                <a:ln w="0"/>
              </a:rPr>
              <a:t> </a:t>
            </a:r>
            <a:r>
              <a:rPr lang="en-US" altLang="ko-KR" sz="2400" dirty="0">
                <a:ln w="0"/>
              </a:rPr>
              <a:t>en683_linux_sdk)</a:t>
            </a:r>
            <a:endParaRPr lang="en-US" altLang="ko-KR" sz="24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9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1075FB-5EC1-E3E6-4C26-19E2C14C836F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ACFAF-5A02-8E4C-9573-9CCDA7E495A4}"/>
              </a:ext>
            </a:extLst>
          </p:cNvPr>
          <p:cNvSpPr txBox="1"/>
          <p:nvPr/>
        </p:nvSpPr>
        <p:spPr>
          <a:xfrm>
            <a:off x="7529592" y="6550223"/>
            <a:ext cx="466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https://velog.io/@dogfootbirdfoot/SocketProgramming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E94E-4BB2-791A-C409-211CAA705B6F}"/>
              </a:ext>
            </a:extLst>
          </p:cNvPr>
          <p:cNvSpPr txBox="1"/>
          <p:nvPr/>
        </p:nvSpPr>
        <p:spPr>
          <a:xfrm>
            <a:off x="6655966" y="6550223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97D0B-BD6F-D164-AA6B-2775218D1B31}"/>
              </a:ext>
            </a:extLst>
          </p:cNvPr>
          <p:cNvSpPr txBox="1"/>
          <p:nvPr/>
        </p:nvSpPr>
        <p:spPr>
          <a:xfrm>
            <a:off x="3469322" y="1691381"/>
            <a:ext cx="52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TCP/IP </a:t>
            </a:r>
            <a:r>
              <a:rPr lang="ko-KR" altLang="en-US" sz="3600" dirty="0"/>
              <a:t>소켓 프로그래밍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3329A5-CB81-D3E0-6891-17628AD3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43" y="2412583"/>
            <a:ext cx="6292313" cy="22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31CD-41E2-C29E-0CB5-F962AB96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445977-235E-12BE-EEBD-863A6BA62E57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B06F3-68C0-6E10-D27F-06A4A11D1273}"/>
              </a:ext>
            </a:extLst>
          </p:cNvPr>
          <p:cNvSpPr txBox="1"/>
          <p:nvPr/>
        </p:nvSpPr>
        <p:spPr>
          <a:xfrm>
            <a:off x="7529592" y="6550223"/>
            <a:ext cx="466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https://velog.io/@dogfootbirdfoot/SocketProgramming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2E875-C09C-21F6-0DB5-909EA2BD9AE6}"/>
              </a:ext>
            </a:extLst>
          </p:cNvPr>
          <p:cNvSpPr txBox="1"/>
          <p:nvPr/>
        </p:nvSpPr>
        <p:spPr>
          <a:xfrm>
            <a:off x="6655966" y="6550223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C8A1A-768D-B4B8-BDDC-2EDEF4CB0280}"/>
              </a:ext>
            </a:extLst>
          </p:cNvPr>
          <p:cNvSpPr/>
          <p:nvPr/>
        </p:nvSpPr>
        <p:spPr>
          <a:xfrm>
            <a:off x="2795121" y="3199343"/>
            <a:ext cx="1611092" cy="961310"/>
          </a:xfrm>
          <a:prstGeom prst="rect">
            <a:avLst/>
          </a:prstGeom>
          <a:solidFill>
            <a:srgbClr val="FFFF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A1654-5E54-E219-6013-76515A653638}"/>
              </a:ext>
            </a:extLst>
          </p:cNvPr>
          <p:cNvSpPr/>
          <p:nvPr/>
        </p:nvSpPr>
        <p:spPr>
          <a:xfrm>
            <a:off x="4897425" y="3199343"/>
            <a:ext cx="1830881" cy="9613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송수신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57B31A-01FC-8ADE-A6D3-5C6B6CD4DDD3}"/>
              </a:ext>
            </a:extLst>
          </p:cNvPr>
          <p:cNvSpPr/>
          <p:nvPr/>
        </p:nvSpPr>
        <p:spPr>
          <a:xfrm>
            <a:off x="7342584" y="3199343"/>
            <a:ext cx="1694970" cy="952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연결 종료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7EB57-4F6F-8231-EF62-46837CF31FAA}"/>
              </a:ext>
            </a:extLst>
          </p:cNvPr>
          <p:cNvSpPr txBox="1"/>
          <p:nvPr/>
        </p:nvSpPr>
        <p:spPr>
          <a:xfrm>
            <a:off x="3186188" y="2213475"/>
            <a:ext cx="52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TCP/IP </a:t>
            </a:r>
            <a:r>
              <a:rPr lang="ko-KR" altLang="en-US" sz="3600" dirty="0"/>
              <a:t>소켓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9600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F928-C7BD-2409-6064-E565963E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607B22-D7DA-13BA-2E91-AF1D492C23F4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8E48F-8120-81D4-F6EF-B79C70948BC3}"/>
              </a:ext>
            </a:extLst>
          </p:cNvPr>
          <p:cNvSpPr txBox="1"/>
          <p:nvPr/>
        </p:nvSpPr>
        <p:spPr>
          <a:xfrm>
            <a:off x="7529592" y="6550223"/>
            <a:ext cx="466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https://velog.io/@dogfootbirdfoot/SocketProgramming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9DEB8-1203-D069-C515-EC9BF1A6D8E0}"/>
              </a:ext>
            </a:extLst>
          </p:cNvPr>
          <p:cNvSpPr txBox="1"/>
          <p:nvPr/>
        </p:nvSpPr>
        <p:spPr>
          <a:xfrm>
            <a:off x="6655966" y="6550223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F1C2E18-82E6-FA97-EDC9-6C87336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55" y="430887"/>
            <a:ext cx="3597735" cy="5996225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3CE252-4DCC-EA7E-9753-0B9B7B049043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9462134" y="2968584"/>
            <a:ext cx="28306" cy="423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6B9003C6-00C9-6DD0-7CC8-19BE17367ECF}"/>
              </a:ext>
            </a:extLst>
          </p:cNvPr>
          <p:cNvSpPr/>
          <p:nvPr/>
        </p:nvSpPr>
        <p:spPr>
          <a:xfrm>
            <a:off x="8970921" y="3391974"/>
            <a:ext cx="982426" cy="422329"/>
          </a:xfrm>
          <a:prstGeom prst="donut">
            <a:avLst>
              <a:gd name="adj" fmla="val 9408"/>
            </a:avLst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BB86A03-B67A-D697-A94F-9C658E2B0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22969"/>
              </p:ext>
            </p:extLst>
          </p:nvPr>
        </p:nvGraphicFramePr>
        <p:xfrm>
          <a:off x="823335" y="2274585"/>
          <a:ext cx="64404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5720">
                  <a:extLst>
                    <a:ext uri="{9D8B030D-6E8A-4147-A177-3AD203B41FA5}">
                      <a16:colId xmlns:a16="http://schemas.microsoft.com/office/drawing/2014/main" val="3661219511"/>
                    </a:ext>
                  </a:extLst>
                </a:gridCol>
                <a:gridCol w="4734732">
                  <a:extLst>
                    <a:ext uri="{9D8B030D-6E8A-4147-A177-3AD203B41FA5}">
                      <a16:colId xmlns:a16="http://schemas.microsoft.com/office/drawing/2014/main" val="3298731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1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socket()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소켓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3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bind()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서버가 사용할 </a:t>
                      </a:r>
                      <a:r>
                        <a:rPr lang="en-US" altLang="ko-KR" sz="1600" dirty="0"/>
                        <a:t>IP/Port </a:t>
                      </a:r>
                      <a:r>
                        <a:rPr lang="ko-KR" altLang="en-US" sz="1600" dirty="0"/>
                        <a:t>번호를 소켓에 연결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4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listen()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소켓이 접속 요청을 기다리는 상태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connect()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클라이언트가 서버에게 접속 요청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accept()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클라이언트가 접속하면 연결을 받아들이는 함수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2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send() &amp; </a:t>
                      </a:r>
                      <a:r>
                        <a:rPr lang="en-US" altLang="ko-KR" sz="1600" dirty="0" err="1"/>
                        <a:t>recv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 송수신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1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close()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연결 종료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05856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5A59D3C-5922-8D5D-B7F2-CDE07DFCDF91}"/>
              </a:ext>
            </a:extLst>
          </p:cNvPr>
          <p:cNvSpPr txBox="1"/>
          <p:nvPr/>
        </p:nvSpPr>
        <p:spPr>
          <a:xfrm>
            <a:off x="823335" y="1489797"/>
            <a:ext cx="538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#include&lt;sys/socket.h&gt;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1473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057FA-9FA7-9455-EC39-826172F67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240ACD-5E4A-8B98-C498-1654539779D3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85F30F-23FC-EB44-580F-080AEF8A114A}"/>
              </a:ext>
            </a:extLst>
          </p:cNvPr>
          <p:cNvSpPr/>
          <p:nvPr/>
        </p:nvSpPr>
        <p:spPr>
          <a:xfrm>
            <a:off x="1430453" y="2092271"/>
            <a:ext cx="4130299" cy="4052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새로 접속한 클라이언트 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채팅 데이터 처리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접속 중단한 클라이언트 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9C8F-2458-C135-E1D5-2BC4AD901DD2}"/>
              </a:ext>
            </a:extLst>
          </p:cNvPr>
          <p:cNvSpPr/>
          <p:nvPr/>
        </p:nvSpPr>
        <p:spPr>
          <a:xfrm>
            <a:off x="6655966" y="2092271"/>
            <a:ext cx="4130299" cy="405280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서버로부터 오는 데이터 관리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3A515-5BF6-AB0B-A795-4D6857D6EB27}"/>
              </a:ext>
            </a:extLst>
          </p:cNvPr>
          <p:cNvSpPr/>
          <p:nvPr/>
        </p:nvSpPr>
        <p:spPr>
          <a:xfrm>
            <a:off x="1430453" y="2092271"/>
            <a:ext cx="4130299" cy="542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</a:t>
            </a:r>
            <a:r>
              <a:rPr lang="en-US" altLang="ko-KR" dirty="0">
                <a:solidFill>
                  <a:schemeClr val="tx1"/>
                </a:solidFill>
              </a:rPr>
              <a:t>(1)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063CD7-7224-C492-3B35-9566E48AA689}"/>
              </a:ext>
            </a:extLst>
          </p:cNvPr>
          <p:cNvSpPr/>
          <p:nvPr/>
        </p:nvSpPr>
        <p:spPr>
          <a:xfrm>
            <a:off x="6655966" y="2092270"/>
            <a:ext cx="4130299" cy="542441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클라이언트</a:t>
            </a:r>
            <a:r>
              <a:rPr lang="en-US" altLang="ko-KR" dirty="0">
                <a:solidFill>
                  <a:schemeClr val="tx1"/>
                </a:solidFill>
              </a:rPr>
              <a:t>(N)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E9183-8EFC-763F-2047-3FBFCADB6AE3}"/>
              </a:ext>
            </a:extLst>
          </p:cNvPr>
          <p:cNvSpPr txBox="1"/>
          <p:nvPr/>
        </p:nvSpPr>
        <p:spPr>
          <a:xfrm>
            <a:off x="912352" y="926080"/>
            <a:ext cx="488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1:1 </a:t>
            </a:r>
            <a:r>
              <a:rPr lang="ko-KR" altLang="en-US" sz="3600" dirty="0"/>
              <a:t>채팅 </a:t>
            </a:r>
            <a:r>
              <a:rPr lang="en-US" altLang="ko-KR" sz="3600" dirty="0"/>
              <a:t>-&gt; 1:N </a:t>
            </a:r>
            <a:r>
              <a:rPr lang="ko-KR" altLang="en-US" sz="3600" dirty="0"/>
              <a:t>채팅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6913B1-4F55-AA8F-CF25-7EC65F975430}"/>
              </a:ext>
            </a:extLst>
          </p:cNvPr>
          <p:cNvSpPr txBox="1"/>
          <p:nvPr/>
        </p:nvSpPr>
        <p:spPr>
          <a:xfrm>
            <a:off x="7529592" y="6550223"/>
            <a:ext cx="466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https://velog.io/@dogfootbirdfoot/SocketProgramming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10B68-7EF1-250B-2139-A22AEC7EF852}"/>
              </a:ext>
            </a:extLst>
          </p:cNvPr>
          <p:cNvSpPr txBox="1"/>
          <p:nvPr/>
        </p:nvSpPr>
        <p:spPr>
          <a:xfrm>
            <a:off x="6655966" y="6550223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83B42-FA74-C167-B6EE-900BFB6F39ED}"/>
              </a:ext>
            </a:extLst>
          </p:cNvPr>
          <p:cNvSpPr txBox="1"/>
          <p:nvPr/>
        </p:nvSpPr>
        <p:spPr>
          <a:xfrm>
            <a:off x="9068118" y="1049190"/>
            <a:ext cx="188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추가되는 기능</a:t>
            </a:r>
          </a:p>
        </p:txBody>
      </p:sp>
    </p:spTree>
    <p:extLst>
      <p:ext uri="{BB962C8B-B14F-4D97-AF65-F5344CB8AC3E}">
        <p14:creationId xmlns:p14="http://schemas.microsoft.com/office/powerpoint/2010/main" val="356563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5E0E8-964B-C90D-2255-43F25839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8448AD-E5A6-474A-27BD-B25207DB1954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56B70-20B8-DC03-DCDA-0E95E4321371}"/>
              </a:ext>
            </a:extLst>
          </p:cNvPr>
          <p:cNvSpPr txBox="1"/>
          <p:nvPr/>
        </p:nvSpPr>
        <p:spPr>
          <a:xfrm>
            <a:off x="846509" y="1796043"/>
            <a:ext cx="422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/>
              <a:t>다중 클라이언트 처리 방법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B75737F-914D-A8C8-4301-ABCA50DFC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16815"/>
              </p:ext>
            </p:extLst>
          </p:nvPr>
        </p:nvGraphicFramePr>
        <p:xfrm>
          <a:off x="1566455" y="2387233"/>
          <a:ext cx="77790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325">
                  <a:extLst>
                    <a:ext uri="{9D8B030D-6E8A-4147-A177-3AD203B41FA5}">
                      <a16:colId xmlns:a16="http://schemas.microsoft.com/office/drawing/2014/main" val="2408808969"/>
                    </a:ext>
                  </a:extLst>
                </a:gridCol>
                <a:gridCol w="5996699">
                  <a:extLst>
                    <a:ext uri="{9D8B030D-6E8A-4147-A177-3AD203B41FA5}">
                      <a16:colId xmlns:a16="http://schemas.microsoft.com/office/drawing/2014/main" val="1434582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멀티 프로세싱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개의 프로세스를 사용하여 처리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855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멀티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스레딩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하나의 프로세스와 여러 개의 스레드를 사용하여 처리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9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멀티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플렉싱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하나의 프로세스와 하나의 스레드를 사용하여 처리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55570"/>
                  </a:ext>
                </a:extLst>
              </a:tr>
            </a:tbl>
          </a:graphicData>
        </a:graphic>
      </p:graphicFrame>
      <p:sp>
        <p:nvSpPr>
          <p:cNvPr id="10" name="액자 9">
            <a:extLst>
              <a:ext uri="{FF2B5EF4-FFF2-40B4-BE49-F238E27FC236}">
                <a16:creationId xmlns:a16="http://schemas.microsoft.com/office/drawing/2014/main" id="{5BF13AD7-7E06-E0CF-782D-F4ECE5CC0DE8}"/>
              </a:ext>
            </a:extLst>
          </p:cNvPr>
          <p:cNvSpPr/>
          <p:nvPr/>
        </p:nvSpPr>
        <p:spPr>
          <a:xfrm>
            <a:off x="1549804" y="3060420"/>
            <a:ext cx="1797830" cy="5053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7C073-A5DE-A245-3601-19E8F1A3AD1F}"/>
              </a:ext>
            </a:extLst>
          </p:cNvPr>
          <p:cNvSpPr txBox="1"/>
          <p:nvPr/>
        </p:nvSpPr>
        <p:spPr>
          <a:xfrm>
            <a:off x="1482306" y="4648502"/>
            <a:ext cx="845985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멀티 </a:t>
            </a:r>
            <a:r>
              <a:rPr lang="ko-KR" altLang="en-US" dirty="0" err="1"/>
              <a:t>플렉싱을</a:t>
            </a:r>
            <a:r>
              <a:rPr lang="ko-KR" altLang="en-US" dirty="0"/>
              <a:t> 쉽게 사용하기 위함이다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하나의 스레드로 여러 이벤트를 관리할 수 있어서 효율적이다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여러 소켓을 동시에 감시해서</a:t>
            </a:r>
            <a:r>
              <a:rPr lang="en-US" altLang="ko-KR" dirty="0"/>
              <a:t>, </a:t>
            </a:r>
            <a:r>
              <a:rPr lang="ko-KR" altLang="en-US" dirty="0"/>
              <a:t>어느 소켓에 이벤트가 발생했는지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EA65C-D2BC-2096-866E-A2AB9D7D26CF}"/>
              </a:ext>
            </a:extLst>
          </p:cNvPr>
          <p:cNvSpPr txBox="1"/>
          <p:nvPr/>
        </p:nvSpPr>
        <p:spPr>
          <a:xfrm>
            <a:off x="1542055" y="4063727"/>
            <a:ext cx="85163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3200" dirty="0" err="1"/>
              <a:t>select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nfds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fd_set</a:t>
            </a:r>
            <a:r>
              <a:rPr lang="ko-KR" altLang="en-US" sz="1400" dirty="0"/>
              <a:t> *</a:t>
            </a:r>
            <a:r>
              <a:rPr lang="ko-KR" altLang="en-US" sz="1400" dirty="0" err="1"/>
              <a:t>readfds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fd_set</a:t>
            </a:r>
            <a:r>
              <a:rPr lang="ko-KR" altLang="en-US" sz="1400" dirty="0"/>
              <a:t> *</a:t>
            </a:r>
            <a:r>
              <a:rPr lang="ko-KR" altLang="en-US" sz="1400" dirty="0" err="1"/>
              <a:t>writefds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fd_set</a:t>
            </a:r>
            <a:r>
              <a:rPr lang="ko-KR" altLang="en-US" sz="1400" dirty="0"/>
              <a:t> *</a:t>
            </a:r>
            <a:r>
              <a:rPr lang="ko-KR" altLang="en-US" sz="1400" dirty="0" err="1"/>
              <a:t>exceptfds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struct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timeval</a:t>
            </a:r>
            <a:r>
              <a:rPr lang="ko-KR" altLang="en-US" sz="1400" dirty="0"/>
              <a:t> *</a:t>
            </a:r>
            <a:r>
              <a:rPr lang="ko-KR" altLang="en-US" sz="1400" dirty="0" err="1"/>
              <a:t>timeout</a:t>
            </a:r>
            <a:r>
              <a:rPr lang="ko-KR" altLang="en-US" sz="1400" dirty="0"/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DA57C-DB49-3FDF-AE65-403DA88F0AC8}"/>
              </a:ext>
            </a:extLst>
          </p:cNvPr>
          <p:cNvSpPr txBox="1"/>
          <p:nvPr/>
        </p:nvSpPr>
        <p:spPr>
          <a:xfrm>
            <a:off x="912352" y="926080"/>
            <a:ext cx="488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1:1 </a:t>
            </a:r>
            <a:r>
              <a:rPr lang="ko-KR" altLang="en-US" sz="3600" dirty="0"/>
              <a:t>채팅 </a:t>
            </a:r>
            <a:r>
              <a:rPr lang="en-US" altLang="ko-KR" sz="3600" dirty="0"/>
              <a:t>-&gt; 1:N </a:t>
            </a:r>
            <a:r>
              <a:rPr lang="ko-KR" altLang="en-US" sz="3600" dirty="0"/>
              <a:t>채팅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83DDE-9F4F-5DBC-0DB5-AD1648230C72}"/>
              </a:ext>
            </a:extLst>
          </p:cNvPr>
          <p:cNvSpPr txBox="1"/>
          <p:nvPr/>
        </p:nvSpPr>
        <p:spPr>
          <a:xfrm>
            <a:off x="7529592" y="6550223"/>
            <a:ext cx="466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https://velog.io/@dogfootbirdfoot/SocketProgramming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4BD4A-847C-2CDF-7BBB-6F682E97014C}"/>
              </a:ext>
            </a:extLst>
          </p:cNvPr>
          <p:cNvSpPr txBox="1"/>
          <p:nvPr/>
        </p:nvSpPr>
        <p:spPr>
          <a:xfrm>
            <a:off x="6655966" y="6550223"/>
            <a:ext cx="105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참조 링크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8116A0-9AC7-0B2F-6EAE-3D8DA735EBC6}"/>
              </a:ext>
            </a:extLst>
          </p:cNvPr>
          <p:cNvSpPr/>
          <p:nvPr/>
        </p:nvSpPr>
        <p:spPr>
          <a:xfrm>
            <a:off x="5672380" y="6045328"/>
            <a:ext cx="6519620" cy="391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멀티 </a:t>
            </a:r>
            <a:r>
              <a:rPr lang="ko-KR" altLang="en-US" sz="1200" b="1" dirty="0" err="1"/>
              <a:t>플렉싱</a:t>
            </a:r>
            <a:r>
              <a:rPr lang="en-US" altLang="ko-KR" sz="1200" b="1" dirty="0"/>
              <a:t>:</a:t>
            </a:r>
            <a:r>
              <a:rPr lang="ko-KR" altLang="en-US" sz="1200" dirty="0"/>
              <a:t> 하나의 </a:t>
            </a:r>
            <a:r>
              <a:rPr lang="ko-KR" altLang="en-US" sz="1200" dirty="0" err="1"/>
              <a:t>전송로를</a:t>
            </a:r>
            <a:r>
              <a:rPr lang="ko-KR" altLang="en-US" sz="1200" dirty="0"/>
              <a:t> 여러 사용자가 동시에 사용해서 효율성을 극대화하는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3E3D26-AAEC-1DA1-368E-C4EB35C33C07}"/>
              </a:ext>
            </a:extLst>
          </p:cNvPr>
          <p:cNvSpPr/>
          <p:nvPr/>
        </p:nvSpPr>
        <p:spPr>
          <a:xfrm>
            <a:off x="5974597" y="3656796"/>
            <a:ext cx="6217403" cy="391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멀티 </a:t>
            </a:r>
            <a:r>
              <a:rPr lang="ko-KR" altLang="en-US" sz="1200" b="1" dirty="0" err="1"/>
              <a:t>스레딩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각 스레드 당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CPU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의 스택을 필요로 하기 때문에 서버의 성능이 저하될 수 있다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799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9161-36CE-60B1-E911-08D176AA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D55EBD-7CE9-5902-52DD-1175DCF48E64}"/>
              </a:ext>
            </a:extLst>
          </p:cNvPr>
          <p:cNvSpPr/>
          <p:nvPr/>
        </p:nvSpPr>
        <p:spPr>
          <a:xfrm>
            <a:off x="0" y="0"/>
            <a:ext cx="18165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</a:rPr>
              <a:t>채팅 </a:t>
            </a:r>
            <a:r>
              <a:rPr lang="en-US" altLang="ko-KR" sz="3000" dirty="0">
                <a:ln w="0"/>
              </a:rPr>
              <a:t>S/W</a:t>
            </a:r>
            <a:endParaRPr lang="en-US" altLang="ko-KR" sz="3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E2EB03-96B9-B93D-0EAE-FB9E478EC7F5}"/>
              </a:ext>
            </a:extLst>
          </p:cNvPr>
          <p:cNvSpPr txBox="1"/>
          <p:nvPr/>
        </p:nvSpPr>
        <p:spPr>
          <a:xfrm>
            <a:off x="908261" y="924771"/>
            <a:ext cx="319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1:1 </a:t>
            </a:r>
            <a:r>
              <a:rPr lang="ko-KR" altLang="en-US" sz="3600" dirty="0"/>
              <a:t>채팅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A0710E-1429-1FDC-5608-7E939CADB43F}"/>
              </a:ext>
            </a:extLst>
          </p:cNvPr>
          <p:cNvSpPr/>
          <p:nvPr/>
        </p:nvSpPr>
        <p:spPr>
          <a:xfrm>
            <a:off x="6999574" y="2226453"/>
            <a:ext cx="2208508" cy="14878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클라이언트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48A31D-CC74-EE89-EEB7-721BB584073B}"/>
              </a:ext>
            </a:extLst>
          </p:cNvPr>
          <p:cNvSpPr/>
          <p:nvPr/>
        </p:nvSpPr>
        <p:spPr>
          <a:xfrm>
            <a:off x="3373211" y="2226453"/>
            <a:ext cx="2208508" cy="14878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16" name="화살표: U자형 15">
            <a:extLst>
              <a:ext uri="{FF2B5EF4-FFF2-40B4-BE49-F238E27FC236}">
                <a16:creationId xmlns:a16="http://schemas.microsoft.com/office/drawing/2014/main" id="{7C6760AC-73DA-F258-2B90-20B947D0AC37}"/>
              </a:ext>
            </a:extLst>
          </p:cNvPr>
          <p:cNvSpPr/>
          <p:nvPr/>
        </p:nvSpPr>
        <p:spPr>
          <a:xfrm rot="16200000">
            <a:off x="5922572" y="2322978"/>
            <a:ext cx="729859" cy="1294783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67662-4A40-9C77-8A39-D4F652746A0A}"/>
              </a:ext>
            </a:extLst>
          </p:cNvPr>
          <p:cNvSpPr txBox="1"/>
          <p:nvPr/>
        </p:nvSpPr>
        <p:spPr>
          <a:xfrm>
            <a:off x="5953711" y="3340942"/>
            <a:ext cx="129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echo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439FE4-48E0-09FD-8B55-3CD71293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74" y="4132753"/>
            <a:ext cx="4696480" cy="18004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8FD020A-976C-A37B-6D20-43412FB0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61" y="4132753"/>
            <a:ext cx="4696480" cy="1391549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2DE2DBA-9F2C-8091-E584-06CA8F88FF3C}"/>
              </a:ext>
            </a:extLst>
          </p:cNvPr>
          <p:cNvSpPr/>
          <p:nvPr/>
        </p:nvSpPr>
        <p:spPr>
          <a:xfrm rot="5164583">
            <a:off x="4604393" y="2503640"/>
            <a:ext cx="132438" cy="46496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CB91290-81CE-58D4-9A95-2C0958165958}"/>
              </a:ext>
            </a:extLst>
          </p:cNvPr>
          <p:cNvSpPr/>
          <p:nvPr/>
        </p:nvSpPr>
        <p:spPr>
          <a:xfrm rot="16041586">
            <a:off x="4679309" y="2667583"/>
            <a:ext cx="151575" cy="454048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1ECEB-9717-C18D-D2AC-6E35A3055669}"/>
              </a:ext>
            </a:extLst>
          </p:cNvPr>
          <p:cNvSpPr txBox="1"/>
          <p:nvPr/>
        </p:nvSpPr>
        <p:spPr>
          <a:xfrm>
            <a:off x="2341650" y="4495777"/>
            <a:ext cx="129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C6DFDD-5EB7-B9AF-E2E2-D8B739486FCA}"/>
              </a:ext>
            </a:extLst>
          </p:cNvPr>
          <p:cNvSpPr txBox="1"/>
          <p:nvPr/>
        </p:nvSpPr>
        <p:spPr>
          <a:xfrm>
            <a:off x="6601102" y="4851220"/>
            <a:ext cx="129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②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7FEC01-5B67-4CF2-A3C0-ED830500131F}"/>
              </a:ext>
            </a:extLst>
          </p:cNvPr>
          <p:cNvSpPr/>
          <p:nvPr/>
        </p:nvSpPr>
        <p:spPr>
          <a:xfrm>
            <a:off x="8406808" y="0"/>
            <a:ext cx="3785191" cy="976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동일 </a:t>
            </a:r>
            <a:r>
              <a:rPr lang="en-US" altLang="ko-KR" dirty="0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환경</a:t>
            </a:r>
            <a:r>
              <a:rPr lang="en-US" altLang="ko-KR" dirty="0"/>
              <a:t>(192.168.2.28:9000)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962</Words>
  <Application>Microsoft Office PowerPoint</Application>
  <PresentationFormat>와이드스크린</PresentationFormat>
  <Paragraphs>189</Paragraphs>
  <Slides>20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-apple-system</vt:lpstr>
      <vt:lpstr>맑은 고딕</vt:lpstr>
      <vt:lpstr>맑은 고딕 (본문)</vt:lpstr>
      <vt:lpstr>Arial</vt:lpstr>
      <vt:lpstr>Office 테마</vt:lpstr>
      <vt:lpstr>OJT  1, 2주차: SSW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73 아이닉스</dc:creator>
  <cp:lastModifiedBy>73 아이닉스</cp:lastModifiedBy>
  <cp:revision>47</cp:revision>
  <dcterms:created xsi:type="dcterms:W3CDTF">2025-12-09T00:38:31Z</dcterms:created>
  <dcterms:modified xsi:type="dcterms:W3CDTF">2025-12-11T03:29:48Z</dcterms:modified>
</cp:coreProperties>
</file>